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509" r:id="rId2"/>
    <p:sldId id="656" r:id="rId3"/>
    <p:sldId id="645" r:id="rId4"/>
    <p:sldId id="753" r:id="rId5"/>
    <p:sldId id="580" r:id="rId6"/>
    <p:sldId id="739" r:id="rId7"/>
    <p:sldId id="568" r:id="rId8"/>
    <p:sldId id="573" r:id="rId9"/>
    <p:sldId id="574" r:id="rId10"/>
    <p:sldId id="755" r:id="rId11"/>
    <p:sldId id="725" r:id="rId12"/>
    <p:sldId id="721" r:id="rId13"/>
    <p:sldId id="626" r:id="rId14"/>
    <p:sldId id="736" r:id="rId15"/>
    <p:sldId id="769" r:id="rId16"/>
    <p:sldId id="768" r:id="rId17"/>
    <p:sldId id="770" r:id="rId18"/>
    <p:sldId id="771" r:id="rId19"/>
    <p:sldId id="773" r:id="rId20"/>
    <p:sldId id="774" r:id="rId21"/>
    <p:sldId id="775" r:id="rId22"/>
    <p:sldId id="737" r:id="rId23"/>
    <p:sldId id="733" r:id="rId24"/>
    <p:sldId id="765" r:id="rId25"/>
    <p:sldId id="766" r:id="rId26"/>
    <p:sldId id="729" r:id="rId27"/>
    <p:sldId id="767" r:id="rId28"/>
    <p:sldId id="735" r:id="rId29"/>
    <p:sldId id="752" r:id="rId30"/>
    <p:sldId id="732" r:id="rId31"/>
    <p:sldId id="740" r:id="rId32"/>
    <p:sldId id="741" r:id="rId33"/>
    <p:sldId id="738" r:id="rId34"/>
    <p:sldId id="743" r:id="rId35"/>
    <p:sldId id="751" r:id="rId36"/>
    <p:sldId id="744" r:id="rId37"/>
    <p:sldId id="748" r:id="rId38"/>
    <p:sldId id="747" r:id="rId39"/>
    <p:sldId id="746" r:id="rId40"/>
    <p:sldId id="749" r:id="rId41"/>
    <p:sldId id="750" r:id="rId42"/>
    <p:sldId id="756" r:id="rId43"/>
    <p:sldId id="622" r:id="rId44"/>
    <p:sldId id="510" r:id="rId45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85"/>
    <a:srgbClr val="5B9BD5"/>
    <a:srgbClr val="1B930B"/>
    <a:srgbClr val="558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4774" autoAdjust="0"/>
  </p:normalViewPr>
  <p:slideViewPr>
    <p:cSldViewPr>
      <p:cViewPr varScale="1">
        <p:scale>
          <a:sx n="115" d="100"/>
          <a:sy n="115" d="100"/>
        </p:scale>
        <p:origin x="11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3619C-3D83-42C3-B61F-579D699F9E7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66433A3-FC84-481B-9E08-B841C0F3DF36}">
      <dgm:prSet/>
      <dgm:spPr/>
      <dgm:t>
        <a:bodyPr/>
        <a:lstStyle/>
        <a:p>
          <a:r>
            <a:rPr lang="ru-RU" dirty="0" smtClean="0"/>
            <a:t>Концепция построения АИСУ</a:t>
          </a:r>
          <a:endParaRPr lang="ru-RU" dirty="0"/>
        </a:p>
      </dgm:t>
    </dgm:pt>
    <dgm:pt modelId="{2C83AAFC-EB59-4D4A-A518-C190279CE904}" type="parTrans" cxnId="{C8A3EAEB-EB42-4510-A532-0FA17350DFF2}">
      <dgm:prSet/>
      <dgm:spPr/>
      <dgm:t>
        <a:bodyPr/>
        <a:lstStyle/>
        <a:p>
          <a:endParaRPr lang="ru-RU"/>
        </a:p>
      </dgm:t>
    </dgm:pt>
    <dgm:pt modelId="{F1B27DB3-E0CD-4DD7-9806-DE7CA70FCF65}" type="sibTrans" cxnId="{C8A3EAEB-EB42-4510-A532-0FA17350DFF2}">
      <dgm:prSet/>
      <dgm:spPr/>
      <dgm:t>
        <a:bodyPr/>
        <a:lstStyle/>
        <a:p>
          <a:endParaRPr lang="ru-RU"/>
        </a:p>
      </dgm:t>
    </dgm:pt>
    <dgm:pt modelId="{F9BEFA9D-4DD9-40A9-A7F9-9DFD8BDAE89B}">
      <dgm:prSet/>
      <dgm:spPr/>
      <dgm:t>
        <a:bodyPr/>
        <a:lstStyle/>
        <a:p>
          <a:r>
            <a:rPr lang="ru-RU" dirty="0" smtClean="0"/>
            <a:t>Технологические решения</a:t>
          </a:r>
          <a:endParaRPr lang="ru-RU" dirty="0"/>
        </a:p>
      </dgm:t>
    </dgm:pt>
    <dgm:pt modelId="{3DC915B5-F788-4210-9C8D-EA04CA89ADCA}" type="parTrans" cxnId="{2DA21E34-4E41-46CA-A0E6-F47EB455503B}">
      <dgm:prSet/>
      <dgm:spPr/>
      <dgm:t>
        <a:bodyPr/>
        <a:lstStyle/>
        <a:p>
          <a:endParaRPr lang="ru-RU"/>
        </a:p>
      </dgm:t>
    </dgm:pt>
    <dgm:pt modelId="{9360F8EB-57BC-434F-BCB4-C22E09A5E694}" type="sibTrans" cxnId="{2DA21E34-4E41-46CA-A0E6-F47EB455503B}">
      <dgm:prSet/>
      <dgm:spPr/>
      <dgm:t>
        <a:bodyPr/>
        <a:lstStyle/>
        <a:p>
          <a:endParaRPr lang="ru-RU"/>
        </a:p>
      </dgm:t>
    </dgm:pt>
    <dgm:pt modelId="{99282946-229F-4253-8798-D433EABA6111}">
      <dgm:prSet/>
      <dgm:spPr/>
      <dgm:t>
        <a:bodyPr/>
        <a:lstStyle/>
        <a:p>
          <a:r>
            <a:rPr lang="ru-RU" dirty="0" smtClean="0"/>
            <a:t>Стратегия внедрения</a:t>
          </a:r>
          <a:endParaRPr lang="ru-RU" dirty="0"/>
        </a:p>
      </dgm:t>
    </dgm:pt>
    <dgm:pt modelId="{4CDA6D59-E1D0-44C8-8B45-E56D39939FC2}" type="parTrans" cxnId="{A3F77715-CA01-43B1-838A-C8266A34814F}">
      <dgm:prSet/>
      <dgm:spPr/>
      <dgm:t>
        <a:bodyPr/>
        <a:lstStyle/>
        <a:p>
          <a:endParaRPr lang="ru-RU"/>
        </a:p>
      </dgm:t>
    </dgm:pt>
    <dgm:pt modelId="{D2A581C1-3056-4A9E-9DF9-17E2CFD89D8D}" type="sibTrans" cxnId="{A3F77715-CA01-43B1-838A-C8266A34814F}">
      <dgm:prSet/>
      <dgm:spPr/>
      <dgm:t>
        <a:bodyPr/>
        <a:lstStyle/>
        <a:p>
          <a:endParaRPr lang="ru-RU"/>
        </a:p>
      </dgm:t>
    </dgm:pt>
    <dgm:pt modelId="{6A484874-1619-4BDF-AF39-470DAB282D00}" type="pres">
      <dgm:prSet presAssocID="{DE83619C-3D83-42C3-B61F-579D699F9E75}" presName="Name0" presStyleCnt="0">
        <dgm:presLayoutVars>
          <dgm:dir/>
          <dgm:resizeHandles val="exact"/>
        </dgm:presLayoutVars>
      </dgm:prSet>
      <dgm:spPr/>
    </dgm:pt>
    <dgm:pt modelId="{0E48CF48-F7CB-4F87-872A-4AB3482B7ED6}" type="pres">
      <dgm:prSet presAssocID="{966433A3-FC84-481B-9E08-B841C0F3DF3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A0E40-AB4D-4441-9D7A-331E3BD5C6AC}" type="pres">
      <dgm:prSet presAssocID="{F1B27DB3-E0CD-4DD7-9806-DE7CA70FCF65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9DAB9B9-503F-4BF9-A207-F01AFC967203}" type="pres">
      <dgm:prSet presAssocID="{F1B27DB3-E0CD-4DD7-9806-DE7CA70FCF65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220554D2-8B2F-445A-B024-C42FC9006454}" type="pres">
      <dgm:prSet presAssocID="{F9BEFA9D-4DD9-40A9-A7F9-9DFD8BDAE89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FEBA96-3BE4-442C-AA28-3206E0ADF7E9}" type="pres">
      <dgm:prSet presAssocID="{9360F8EB-57BC-434F-BCB4-C22E09A5E694}" presName="sibTrans" presStyleLbl="sibTrans2D1" presStyleIdx="1" presStyleCnt="2"/>
      <dgm:spPr/>
      <dgm:t>
        <a:bodyPr/>
        <a:lstStyle/>
        <a:p>
          <a:endParaRPr lang="ru-RU"/>
        </a:p>
      </dgm:t>
    </dgm:pt>
    <dgm:pt modelId="{3422B85F-E1C3-4640-A7F7-D86E2B9AC580}" type="pres">
      <dgm:prSet presAssocID="{9360F8EB-57BC-434F-BCB4-C22E09A5E69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8AF7B20-DBD5-4B37-9718-861D4C62B955}" type="pres">
      <dgm:prSet presAssocID="{99282946-229F-4253-8798-D433EABA611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618F4E-AA2B-45AE-AE3F-619AD6DAC47F}" type="presOf" srcId="{9360F8EB-57BC-434F-BCB4-C22E09A5E694}" destId="{3422B85F-E1C3-4640-A7F7-D86E2B9AC580}" srcOrd="1" destOrd="0" presId="urn:microsoft.com/office/officeart/2005/8/layout/process1"/>
    <dgm:cxn modelId="{C8A3EAEB-EB42-4510-A532-0FA17350DFF2}" srcId="{DE83619C-3D83-42C3-B61F-579D699F9E75}" destId="{966433A3-FC84-481B-9E08-B841C0F3DF36}" srcOrd="0" destOrd="0" parTransId="{2C83AAFC-EB59-4D4A-A518-C190279CE904}" sibTransId="{F1B27DB3-E0CD-4DD7-9806-DE7CA70FCF65}"/>
    <dgm:cxn modelId="{2DA21E34-4E41-46CA-A0E6-F47EB455503B}" srcId="{DE83619C-3D83-42C3-B61F-579D699F9E75}" destId="{F9BEFA9D-4DD9-40A9-A7F9-9DFD8BDAE89B}" srcOrd="1" destOrd="0" parTransId="{3DC915B5-F788-4210-9C8D-EA04CA89ADCA}" sibTransId="{9360F8EB-57BC-434F-BCB4-C22E09A5E694}"/>
    <dgm:cxn modelId="{9742B2AF-2FAF-4720-9486-DB11B2374B43}" type="presOf" srcId="{99282946-229F-4253-8798-D433EABA6111}" destId="{58AF7B20-DBD5-4B37-9718-861D4C62B955}" srcOrd="0" destOrd="0" presId="urn:microsoft.com/office/officeart/2005/8/layout/process1"/>
    <dgm:cxn modelId="{4187CB7C-229F-4B77-9BD1-6EC9EFFB427E}" type="presOf" srcId="{F1B27DB3-E0CD-4DD7-9806-DE7CA70FCF65}" destId="{269A0E40-AB4D-4441-9D7A-331E3BD5C6AC}" srcOrd="0" destOrd="0" presId="urn:microsoft.com/office/officeart/2005/8/layout/process1"/>
    <dgm:cxn modelId="{A3F77715-CA01-43B1-838A-C8266A34814F}" srcId="{DE83619C-3D83-42C3-B61F-579D699F9E75}" destId="{99282946-229F-4253-8798-D433EABA6111}" srcOrd="2" destOrd="0" parTransId="{4CDA6D59-E1D0-44C8-8B45-E56D39939FC2}" sibTransId="{D2A581C1-3056-4A9E-9DF9-17E2CFD89D8D}"/>
    <dgm:cxn modelId="{0AB1544F-4704-4A1B-986E-8B4CB6EE273C}" type="presOf" srcId="{9360F8EB-57BC-434F-BCB4-C22E09A5E694}" destId="{22FEBA96-3BE4-442C-AA28-3206E0ADF7E9}" srcOrd="0" destOrd="0" presId="urn:microsoft.com/office/officeart/2005/8/layout/process1"/>
    <dgm:cxn modelId="{BBE6C18A-55C3-41FF-BCB4-ACEE07CFAFE8}" type="presOf" srcId="{F1B27DB3-E0CD-4DD7-9806-DE7CA70FCF65}" destId="{09DAB9B9-503F-4BF9-A207-F01AFC967203}" srcOrd="1" destOrd="0" presId="urn:microsoft.com/office/officeart/2005/8/layout/process1"/>
    <dgm:cxn modelId="{C8DC3FAE-8381-4ABF-8686-4DC7997F3ABE}" type="presOf" srcId="{966433A3-FC84-481B-9E08-B841C0F3DF36}" destId="{0E48CF48-F7CB-4F87-872A-4AB3482B7ED6}" srcOrd="0" destOrd="0" presId="urn:microsoft.com/office/officeart/2005/8/layout/process1"/>
    <dgm:cxn modelId="{9FCA92CE-EFC8-41AC-AC47-39F0E79BE543}" type="presOf" srcId="{F9BEFA9D-4DD9-40A9-A7F9-9DFD8BDAE89B}" destId="{220554D2-8B2F-445A-B024-C42FC9006454}" srcOrd="0" destOrd="0" presId="urn:microsoft.com/office/officeart/2005/8/layout/process1"/>
    <dgm:cxn modelId="{607385BE-4F68-424F-A42C-103A2684FD47}" type="presOf" srcId="{DE83619C-3D83-42C3-B61F-579D699F9E75}" destId="{6A484874-1619-4BDF-AF39-470DAB282D00}" srcOrd="0" destOrd="0" presId="urn:microsoft.com/office/officeart/2005/8/layout/process1"/>
    <dgm:cxn modelId="{DC658879-0CDD-479F-BF1C-BC37782CE30B}" type="presParOf" srcId="{6A484874-1619-4BDF-AF39-470DAB282D00}" destId="{0E48CF48-F7CB-4F87-872A-4AB3482B7ED6}" srcOrd="0" destOrd="0" presId="urn:microsoft.com/office/officeart/2005/8/layout/process1"/>
    <dgm:cxn modelId="{5722A6A7-2CBC-4A90-B54E-EE7DE7ECDF24}" type="presParOf" srcId="{6A484874-1619-4BDF-AF39-470DAB282D00}" destId="{269A0E40-AB4D-4441-9D7A-331E3BD5C6AC}" srcOrd="1" destOrd="0" presId="urn:microsoft.com/office/officeart/2005/8/layout/process1"/>
    <dgm:cxn modelId="{1EB53DC4-5AEE-4CCF-9E0F-22025C98DDD8}" type="presParOf" srcId="{269A0E40-AB4D-4441-9D7A-331E3BD5C6AC}" destId="{09DAB9B9-503F-4BF9-A207-F01AFC967203}" srcOrd="0" destOrd="0" presId="urn:microsoft.com/office/officeart/2005/8/layout/process1"/>
    <dgm:cxn modelId="{35D3CE2D-CBC4-4718-8D41-F9DA5551A492}" type="presParOf" srcId="{6A484874-1619-4BDF-AF39-470DAB282D00}" destId="{220554D2-8B2F-445A-B024-C42FC9006454}" srcOrd="2" destOrd="0" presId="urn:microsoft.com/office/officeart/2005/8/layout/process1"/>
    <dgm:cxn modelId="{205A946C-B22D-44A3-95E0-694E7F0AA2A7}" type="presParOf" srcId="{6A484874-1619-4BDF-AF39-470DAB282D00}" destId="{22FEBA96-3BE4-442C-AA28-3206E0ADF7E9}" srcOrd="3" destOrd="0" presId="urn:microsoft.com/office/officeart/2005/8/layout/process1"/>
    <dgm:cxn modelId="{CA12529B-AFB5-451B-830D-EEBCC826B8DB}" type="presParOf" srcId="{22FEBA96-3BE4-442C-AA28-3206E0ADF7E9}" destId="{3422B85F-E1C3-4640-A7F7-D86E2B9AC580}" srcOrd="0" destOrd="0" presId="urn:microsoft.com/office/officeart/2005/8/layout/process1"/>
    <dgm:cxn modelId="{7E3C79A3-F14A-473B-BD8F-9D8E3B5F8040}" type="presParOf" srcId="{6A484874-1619-4BDF-AF39-470DAB282D00}" destId="{58AF7B20-DBD5-4B37-9718-861D4C62B95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8CF48-F7CB-4F87-872A-4AB3482B7ED6}">
      <dsp:nvSpPr>
        <dsp:cNvPr id="0" name=""/>
        <dsp:cNvSpPr/>
      </dsp:nvSpPr>
      <dsp:spPr>
        <a:xfrm>
          <a:off x="5357" y="391566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Концепция построения АИСУ</a:t>
          </a:r>
          <a:endParaRPr lang="ru-RU" sz="1500" kern="1200" dirty="0"/>
        </a:p>
      </dsp:txBody>
      <dsp:txXfrm>
        <a:off x="33499" y="419708"/>
        <a:ext cx="1545106" cy="904550"/>
      </dsp:txXfrm>
    </dsp:sp>
    <dsp:sp modelId="{269A0E40-AB4D-4441-9D7A-331E3BD5C6AC}">
      <dsp:nvSpPr>
        <dsp:cNvPr id="0" name=""/>
        <dsp:cNvSpPr/>
      </dsp:nvSpPr>
      <dsp:spPr>
        <a:xfrm>
          <a:off x="1766887" y="673411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766887" y="752840"/>
        <a:ext cx="237646" cy="238286"/>
      </dsp:txXfrm>
    </dsp:sp>
    <dsp:sp modelId="{220554D2-8B2F-445A-B024-C42FC9006454}">
      <dsp:nvSpPr>
        <dsp:cNvPr id="0" name=""/>
        <dsp:cNvSpPr/>
      </dsp:nvSpPr>
      <dsp:spPr>
        <a:xfrm>
          <a:off x="2247304" y="391566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Технологические решения</a:t>
          </a:r>
          <a:endParaRPr lang="ru-RU" sz="1500" kern="1200" dirty="0"/>
        </a:p>
      </dsp:txBody>
      <dsp:txXfrm>
        <a:off x="2275446" y="419708"/>
        <a:ext cx="1545106" cy="904550"/>
      </dsp:txXfrm>
    </dsp:sp>
    <dsp:sp modelId="{22FEBA96-3BE4-442C-AA28-3206E0ADF7E9}">
      <dsp:nvSpPr>
        <dsp:cNvPr id="0" name=""/>
        <dsp:cNvSpPr/>
      </dsp:nvSpPr>
      <dsp:spPr>
        <a:xfrm>
          <a:off x="4008834" y="673411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008834" y="752840"/>
        <a:ext cx="237646" cy="238286"/>
      </dsp:txXfrm>
    </dsp:sp>
    <dsp:sp modelId="{58AF7B20-DBD5-4B37-9718-861D4C62B955}">
      <dsp:nvSpPr>
        <dsp:cNvPr id="0" name=""/>
        <dsp:cNvSpPr/>
      </dsp:nvSpPr>
      <dsp:spPr>
        <a:xfrm>
          <a:off x="4489251" y="391566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Стратегия внедрения</a:t>
          </a:r>
          <a:endParaRPr lang="ru-RU" sz="1500" kern="1200" dirty="0"/>
        </a:p>
      </dsp:txBody>
      <dsp:txXfrm>
        <a:off x="4517393" y="419708"/>
        <a:ext cx="1545106" cy="90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C9086A9-ED06-4873-B6CD-75E225B0A9A1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7298EA4-5148-49F4-ADC9-906AD870A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942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B0C60-195E-4AD8-A7EF-82B47C46846C}" type="datetime1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BF237-316D-4645-B139-FF59BF543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67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BF46A-8A35-461E-B858-4C892B72EE70}" type="datetime1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EAE2-FDA6-4714-B0DF-A30EF5D2F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19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24889-B00D-4BA3-A25E-325DAA3DB6A2}" type="datetime1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E401F-62D1-466E-B6D5-C84956D42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68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D6847-97B1-4F25-BB55-36ECF75D1ABD}" type="datetime1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58442-69FF-4500-9927-ABB7DE4ED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40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3850F-C223-4F6E-AB45-C0EEE603EDE1}" type="datetime1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34A97-9053-413F-8327-5A2832B34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13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0678F-DFAC-49D0-8F87-6FC99D344904}" type="datetime1">
              <a:rPr lang="ru-RU" smtClean="0"/>
              <a:t>25.01.2019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81614-7294-4D4B-AFAA-8A104FDF9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20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B5391-5605-4798-863B-6993ACF46D52}" type="datetime1">
              <a:rPr lang="ru-RU" smtClean="0"/>
              <a:t>25.01.2019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FBC74-6893-4FBA-B07F-D47D5070E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91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A06DF-26FD-4BE5-8193-B269E92DC163}" type="datetime1">
              <a:rPr lang="ru-RU" smtClean="0"/>
              <a:t>25.01.2019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746FA-B9FB-4E65-88E1-400BB8839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90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02E85-7AE1-4C4F-B48C-42C25997D64C}" type="datetime1">
              <a:rPr lang="ru-RU" smtClean="0"/>
              <a:t>25.01.2019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E36A7-B19E-49CC-8129-A24BEB7FA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14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0C3F7-1331-4F19-BBC9-C549F1EADAE3}" type="datetime1">
              <a:rPr lang="ru-RU" smtClean="0"/>
              <a:t>25.01.2019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C335D-C664-487D-8FD2-321A8794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58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1BE15-7993-4DA1-B0DD-6A05FD6B72F9}" type="datetime1">
              <a:rPr lang="ru-RU" smtClean="0"/>
              <a:t>25.01.2019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22650-FAA0-4246-8FBD-1F05B4326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30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79C836-CA64-43B0-922B-D8227321757E}" type="datetime1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29479B-BDC8-49CA-8E5A-6529D7885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0.pn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pn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0"/>
          <a:stretch/>
        </p:blipFill>
        <p:spPr>
          <a:xfrm>
            <a:off x="-245544" y="0"/>
            <a:ext cx="9389544" cy="6858000"/>
          </a:xfrm>
          <a:prstGeom prst="rect">
            <a:avLst/>
          </a:prstGeom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028234" y="277274"/>
            <a:ext cx="7936254" cy="415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1846" dirty="0" smtClean="0">
                <a:latin typeface="+mj-lt"/>
                <a:cs typeface="Tahoma" panose="020B0604030504040204" pitchFamily="34" charset="0"/>
              </a:rPr>
              <a:t>Сибирский </a:t>
            </a:r>
            <a:r>
              <a:rPr lang="ru-RU" sz="1846" dirty="0">
                <a:latin typeface="+mj-lt"/>
                <a:cs typeface="Tahoma" panose="020B0604030504040204" pitchFamily="34" charset="0"/>
              </a:rPr>
              <a:t>государственный университет </a:t>
            </a:r>
            <a:r>
              <a:rPr lang="ru-RU" sz="1846" dirty="0" smtClean="0">
                <a:latin typeface="+mj-lt"/>
                <a:cs typeface="Tahoma" panose="020B0604030504040204" pitchFamily="34" charset="0"/>
              </a:rPr>
              <a:t>телекоммуникаций и информатики</a:t>
            </a:r>
            <a:endParaRPr lang="en-US" sz="1846" dirty="0" smtClean="0">
              <a:latin typeface="+mj-lt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None/>
            </a:pPr>
            <a:endParaRPr lang="en-US" sz="1200" b="1" dirty="0" smtClean="0">
              <a:solidFill>
                <a:srgbClr val="003E85"/>
              </a:solidFill>
              <a:latin typeface="+mj-lt"/>
              <a:cs typeface="Tahoma" panose="020B0604030504040204" pitchFamily="34" charset="0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400" b="1" dirty="0">
                <a:solidFill>
                  <a:srgbClr val="003E85"/>
                </a:solidFill>
              </a:rPr>
              <a:t>Опыт построения автоматизированной системы управления </a:t>
            </a:r>
            <a:r>
              <a:rPr lang="ru-RU" sz="2400" b="1" dirty="0" smtClean="0">
                <a:solidFill>
                  <a:srgbClr val="003E85"/>
                </a:solidFill>
              </a:rPr>
              <a:t>вузом с </a:t>
            </a:r>
            <a:r>
              <a:rPr lang="ru-RU" sz="2400" b="1" dirty="0">
                <a:solidFill>
                  <a:srgbClr val="003E85"/>
                </a:solidFill>
              </a:rPr>
              <a:t>использованием решений на </a:t>
            </a:r>
            <a:r>
              <a:rPr lang="ru-RU" sz="2400" b="1" dirty="0" smtClean="0">
                <a:solidFill>
                  <a:srgbClr val="003E85"/>
                </a:solidFill>
              </a:rPr>
              <a:t>платформе </a:t>
            </a:r>
            <a:r>
              <a:rPr lang="ru-RU" sz="2400" b="1" dirty="0">
                <a:solidFill>
                  <a:srgbClr val="003E85"/>
                </a:solidFill>
              </a:rPr>
              <a:t>"</a:t>
            </a:r>
            <a:r>
              <a:rPr lang="ru-RU" sz="2400" b="1" dirty="0" smtClean="0">
                <a:solidFill>
                  <a:srgbClr val="003E85"/>
                </a:solidFill>
              </a:rPr>
              <a:t>1С:Предприятие 8" </a:t>
            </a:r>
            <a:endParaRPr lang="en-US" sz="2400" b="1" dirty="0" smtClean="0">
              <a:solidFill>
                <a:srgbClr val="003E85"/>
              </a:solidFill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000" b="1" dirty="0" smtClean="0">
                <a:solidFill>
                  <a:srgbClr val="5B9BD5"/>
                </a:solidFill>
              </a:rPr>
              <a:t>прохождения аккредитации и проверок информационных систем</a:t>
            </a:r>
            <a:br>
              <a:rPr lang="ru-RU" sz="2000" b="1" dirty="0" smtClean="0">
                <a:solidFill>
                  <a:srgbClr val="5B9BD5"/>
                </a:solidFill>
              </a:rPr>
            </a:br>
            <a:r>
              <a:rPr lang="ru-RU" sz="2000" b="1" dirty="0" smtClean="0">
                <a:solidFill>
                  <a:srgbClr val="5B9BD5"/>
                </a:solidFill>
              </a:rPr>
              <a:t>по </a:t>
            </a:r>
            <a:r>
              <a:rPr lang="ru-RU" sz="2000" b="1" dirty="0">
                <a:solidFill>
                  <a:srgbClr val="5B9BD5"/>
                </a:solidFill>
              </a:rPr>
              <a:t>требованиям регуляторов</a:t>
            </a: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endParaRPr lang="ru-RU" altLang="ru-RU" sz="2400" dirty="0" smtClean="0"/>
          </a:p>
          <a:p>
            <a:pPr lvl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altLang="ru-RU" sz="2400" dirty="0" smtClean="0"/>
              <a:t>Светлана  </a:t>
            </a:r>
            <a:r>
              <a:rPr lang="ru-RU" altLang="ru-RU" sz="2400" dirty="0"/>
              <a:t>Арифуллина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/>
              <a:t>Начальник</a:t>
            </a:r>
            <a:r>
              <a:rPr lang="en-US" altLang="ru-RU" sz="1600" dirty="0" smtClean="0"/>
              <a:t> </a:t>
            </a:r>
            <a:r>
              <a:rPr lang="ru-RU" altLang="ru-RU" sz="1600" dirty="0"/>
              <a:t>отдела </a:t>
            </a:r>
            <a:r>
              <a:rPr lang="en-US" altLang="ru-RU" sz="1600" dirty="0" smtClean="0"/>
              <a:t/>
            </a:r>
            <a:br>
              <a:rPr lang="en-US" altLang="ru-RU" sz="1600" dirty="0" smtClean="0"/>
            </a:br>
            <a:r>
              <a:rPr lang="ru-RU" altLang="ru-RU" sz="1600" dirty="0" smtClean="0"/>
              <a:t>информационных </a:t>
            </a:r>
            <a:r>
              <a:rPr lang="en-US" altLang="ru-RU" sz="1600" dirty="0" smtClean="0"/>
              <a:t/>
            </a:r>
            <a:br>
              <a:rPr lang="en-US" altLang="ru-RU" sz="1600" dirty="0" smtClean="0"/>
            </a:br>
            <a:r>
              <a:rPr lang="ru-RU" altLang="ru-RU" sz="1600" dirty="0" smtClean="0"/>
              <a:t>технологий СибГУТИ</a:t>
            </a:r>
            <a:endParaRPr lang="en-US" altLang="ru-RU" sz="16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600BE-AD2B-4FCA-AB6B-22D00379B2C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59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ctrTitle" sz="quarter" idx="4294967295"/>
          </p:nvPr>
        </p:nvSpPr>
        <p:spPr>
          <a:xfrm>
            <a:off x="1187450" y="115888"/>
            <a:ext cx="7777163" cy="8651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altLang="ru-RU" sz="2800" b="1" dirty="0" smtClean="0">
                <a:solidFill>
                  <a:srgbClr val="003E85"/>
                </a:solidFill>
              </a:rPr>
              <a:t>Работы по внедрению своими силами</a:t>
            </a:r>
            <a:endParaRPr lang="ru-RU" altLang="ru-RU" sz="2800" b="1" dirty="0">
              <a:solidFill>
                <a:srgbClr val="003E85"/>
              </a:solidFill>
            </a:endParaRPr>
          </a:p>
        </p:txBody>
      </p:sp>
      <p:sp>
        <p:nvSpPr>
          <p:cNvPr id="73731" name="Rectangle 4"/>
          <p:cNvSpPr>
            <a:spLocks noChangeArrowheads="1"/>
          </p:cNvSpPr>
          <p:nvPr/>
        </p:nvSpPr>
        <p:spPr bwMode="auto">
          <a:xfrm>
            <a:off x="1196007" y="908720"/>
            <a:ext cx="7624465" cy="410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+mj-lt"/>
              </a:rPr>
              <a:t>Организационные </a:t>
            </a:r>
            <a:r>
              <a:rPr lang="ru-RU" altLang="ru-RU" b="1" dirty="0">
                <a:solidFill>
                  <a:schemeClr val="tx1"/>
                </a:solidFill>
                <a:latin typeface="+mj-lt"/>
              </a:rPr>
              <a:t>меры </a:t>
            </a:r>
            <a:endParaRPr lang="ru-RU" altLang="ru-RU" b="1" dirty="0" smtClean="0">
              <a:solidFill>
                <a:schemeClr val="tx1"/>
              </a:solidFill>
              <a:latin typeface="+mj-lt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chemeClr val="tx1"/>
                </a:solidFill>
                <a:latin typeface="+mj-lt"/>
              </a:rPr>
              <a:t>аналитические и методические работы по анализу и описанию </a:t>
            </a:r>
            <a:r>
              <a:rPr lang="ru-RU" altLang="ru-RU" sz="18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ru-RU" altLang="ru-RU" sz="1800" dirty="0" smtClean="0">
                <a:solidFill>
                  <a:schemeClr val="tx1"/>
                </a:solidFill>
                <a:latin typeface="+mj-lt"/>
              </a:rPr>
            </a:br>
            <a:r>
              <a:rPr lang="ru-RU" altLang="ru-RU" sz="1800" dirty="0" smtClean="0">
                <a:solidFill>
                  <a:schemeClr val="tx1"/>
                </a:solidFill>
                <a:latin typeface="+mj-lt"/>
              </a:rPr>
              <a:t>бизнес-процессов </a:t>
            </a:r>
            <a:endParaRPr lang="ru-RU" altLang="ru-RU" sz="18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chemeClr val="tx1"/>
                </a:solidFill>
                <a:latin typeface="+mj-lt"/>
              </a:rPr>
              <a:t>оптимизация бизнес-процессов, 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chemeClr val="tx1"/>
                </a:solidFill>
                <a:latin typeface="+mj-lt"/>
              </a:rPr>
              <a:t>разработка инструкций и обучение пользователей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+mj-lt"/>
              </a:rPr>
              <a:t>Технические </a:t>
            </a:r>
            <a:r>
              <a:rPr lang="ru-RU" altLang="ru-RU" b="1" dirty="0">
                <a:solidFill>
                  <a:schemeClr val="tx1"/>
                </a:solidFill>
                <a:latin typeface="+mj-lt"/>
              </a:rPr>
              <a:t>работы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/>
                </a:solidFill>
                <a:latin typeface="+mj-lt"/>
              </a:rPr>
              <a:t>автоматизация загрузки исторических данных из используемых 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блоков,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доработки </a:t>
            </a:r>
            <a:r>
              <a:rPr lang="ru-RU" sz="1800" dirty="0">
                <a:solidFill>
                  <a:schemeClr val="tx1"/>
                </a:solidFill>
                <a:latin typeface="+mj-lt"/>
              </a:rPr>
              <a:t>печатных форм новой 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АИСУ</a:t>
            </a:r>
            <a:r>
              <a:rPr lang="ru-RU" sz="1800" dirty="0">
                <a:solidFill>
                  <a:schemeClr val="tx1"/>
                </a:solidFill>
                <a:latin typeface="+mj-lt"/>
              </a:rPr>
              <a:t>, </a:t>
            </a:r>
            <a:endParaRPr lang="ru-RU" sz="1800" dirty="0" smtClean="0">
              <a:solidFill>
                <a:schemeClr val="tx1"/>
              </a:solidFill>
              <a:latin typeface="+mj-lt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настройка </a:t>
            </a:r>
            <a:r>
              <a:rPr lang="ru-RU" sz="1800" dirty="0">
                <a:solidFill>
                  <a:schemeClr val="tx1"/>
                </a:solidFill>
                <a:latin typeface="+mj-lt"/>
              </a:rPr>
              <a:t>ролей 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пользователей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другие </a:t>
            </a:r>
            <a:r>
              <a:rPr lang="ru-RU" sz="1800" dirty="0">
                <a:solidFill>
                  <a:schemeClr val="tx1"/>
                </a:solidFill>
                <a:latin typeface="+mj-lt"/>
              </a:rPr>
              <a:t>доработки по требованиям бизнес-процессов СибГУТИ и регуляторов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/>
                </a:solidFill>
                <a:latin typeface="+mj-lt"/>
              </a:rPr>
              <a:t>интеграция 1C:Университет ПРОФ с другими 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блоками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планомерный </a:t>
            </a:r>
            <a:r>
              <a:rPr lang="ru-RU" sz="1800" dirty="0">
                <a:solidFill>
                  <a:schemeClr val="tx1"/>
                </a:solidFill>
                <a:latin typeface="+mj-lt"/>
              </a:rPr>
              <a:t>перенос блоков на типовые решения на платформе 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1С</a:t>
            </a:r>
            <a:endParaRPr lang="ru-RU" sz="18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altLang="ru-RU" sz="1800" dirty="0" smtClean="0">
              <a:solidFill>
                <a:schemeClr val="tx1"/>
              </a:solidFill>
              <a:latin typeface="+mj-lt"/>
            </a:endParaRPr>
          </a:p>
          <a:p>
            <a:pPr lvl="1" algn="just" eaLnBrk="1" hangingPunct="1"/>
            <a:endParaRPr lang="ru-RU" altLang="ru-RU" sz="1800" dirty="0">
              <a:solidFill>
                <a:schemeClr val="tx1"/>
              </a:solidFill>
            </a:endParaRPr>
          </a:p>
          <a:p>
            <a:pPr lvl="1" algn="just" eaLnBrk="1" hangingPunct="1"/>
            <a:endParaRPr lang="ru-RU" altLang="ru-RU" sz="1800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58442-69FF-4500-9927-ABB7DE4ED5D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14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b="26551"/>
          <a:stretch/>
        </p:blipFill>
        <p:spPr>
          <a:xfrm>
            <a:off x="328971" y="764704"/>
            <a:ext cx="8640960" cy="6001205"/>
          </a:xfrm>
          <a:prstGeom prst="rect">
            <a:avLst/>
          </a:prstGeom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94742" y="260648"/>
            <a:ext cx="8353722" cy="43204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3E85"/>
                </a:solidFill>
              </a:rPr>
              <a:t>Схема взаимодействия ИС и ИП </a:t>
            </a:r>
            <a:r>
              <a:rPr lang="ru-RU" sz="2800" dirty="0" err="1" smtClean="0">
                <a:solidFill>
                  <a:srgbClr val="003E85"/>
                </a:solidFill>
              </a:rPr>
              <a:t>СибГУТИ</a:t>
            </a:r>
            <a:endParaRPr lang="ru-RU" altLang="ru-RU" sz="2800" dirty="0" smtClean="0">
              <a:solidFill>
                <a:srgbClr val="003E85"/>
              </a:solidFill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C335D-C664-487D-8FD2-321A8794BFC2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915816" y="764704"/>
            <a:ext cx="1008112" cy="15841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952264"/>
            <a:ext cx="1008112" cy="12241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6887" y="2311727"/>
            <a:ext cx="692865" cy="9012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13048" y="5157192"/>
            <a:ext cx="2520280" cy="12223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13047" y="628228"/>
            <a:ext cx="3759631" cy="29447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8893" y="3729226"/>
            <a:ext cx="2949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ЭИОС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/>
          <a:srcRect l="59556" t="24401" b="1"/>
          <a:stretch/>
        </p:blipFill>
        <p:spPr>
          <a:xfrm>
            <a:off x="5056415" y="5242721"/>
            <a:ext cx="1223254" cy="57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2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23" grpId="0" animBg="1"/>
      <p:bldP spid="24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ctrTitle" sz="quarter" idx="4294967295"/>
          </p:nvPr>
        </p:nvSpPr>
        <p:spPr>
          <a:xfrm>
            <a:off x="1187450" y="115888"/>
            <a:ext cx="7777163" cy="8651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altLang="ru-RU" sz="2800" b="1" dirty="0">
                <a:solidFill>
                  <a:srgbClr val="003E85"/>
                </a:solidFill>
              </a:rPr>
              <a:t>Состав ЭИОС </a:t>
            </a:r>
            <a:r>
              <a:rPr lang="ru-RU" altLang="ru-RU" sz="2800" b="1" dirty="0" err="1">
                <a:solidFill>
                  <a:srgbClr val="003E85"/>
                </a:solidFill>
              </a:rPr>
              <a:t>СибГУТИ</a:t>
            </a:r>
            <a:endParaRPr lang="ru-RU" altLang="ru-RU" sz="2800" b="1" dirty="0">
              <a:solidFill>
                <a:srgbClr val="003E85"/>
              </a:solidFill>
            </a:endParaRPr>
          </a:p>
        </p:txBody>
      </p:sp>
      <p:sp>
        <p:nvSpPr>
          <p:cNvPr id="73731" name="Rectangle 4"/>
          <p:cNvSpPr>
            <a:spLocks noChangeArrowheads="1"/>
          </p:cNvSpPr>
          <p:nvPr/>
        </p:nvSpPr>
        <p:spPr bwMode="auto">
          <a:xfrm>
            <a:off x="1196007" y="778668"/>
            <a:ext cx="7624465" cy="410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 lvl="1" algn="just" eaLnBrk="1" hangingPunct="1"/>
            <a:endParaRPr lang="ru-RU" altLang="ru-RU" sz="1800" dirty="0">
              <a:solidFill>
                <a:schemeClr val="tx1"/>
              </a:solidFill>
            </a:endParaRPr>
          </a:p>
          <a:p>
            <a:pPr lvl="1" algn="just" eaLnBrk="1" hangingPunct="1"/>
            <a:endParaRPr lang="ru-RU" altLang="ru-RU" sz="1800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58442-69FF-4500-9927-ABB7DE4ED5D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4109" name="Picture 13" descr="https://sibsutis.ru/local/lib/img/eios/s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70373"/>
            <a:ext cx="65722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sibsutis.ru/local/lib/img/eios/site_struc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55" y="1541353"/>
            <a:ext cx="6572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https://sibsutis.ru/local/lib/img/eios/eb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5362"/>
            <a:ext cx="6572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sibsutis.ru/local/lib/img/eios/ispo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73168"/>
            <a:ext cx="6572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https://sibsutis.ru/local/lib/img/eios/asu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84435"/>
            <a:ext cx="65722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sibsutis.ru/local/lib/img/eios/pd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44715"/>
            <a:ext cx="6572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https://sibsutis.ru/local/lib/img/eios/isd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50931"/>
            <a:ext cx="6572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s://sibsutis.ru/local/lib/img/eios/svc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38339"/>
            <a:ext cx="6572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https://sibsutis.ru/local/lib/img/eios/sssibgut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318595"/>
            <a:ext cx="6572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s://sibsutis.ru/local/lib/img/eios/ogis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747220"/>
            <a:ext cx="6572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53232" y="981226"/>
            <a:ext cx="4267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официальный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сайт (портал)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СибГУТИ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52926" y="1520234"/>
            <a:ext cx="65354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сайты структурных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подразделений, библиотеки, филиалов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т.п.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47514" y="2092786"/>
            <a:ext cx="60808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электронно-библиотечные</a:t>
            </a:r>
            <a:r>
              <a:rPr lang="ru-RU" sz="2000" dirty="0"/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системы, включая ЭБС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СибГУТИ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23728" y="2700754"/>
            <a:ext cx="66786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информационная система поддержки образовательного процесса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47664" y="3234462"/>
            <a:ext cx="64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автоматизированная система управления учебным процессом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43808" y="3741292"/>
            <a:ext cx="37131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портал дистанционного образования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78088" y="4242574"/>
            <a:ext cx="5958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информационная система дистанционного образования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605828" y="4803665"/>
            <a:ext cx="28873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система видеоконференций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95352" y="5332338"/>
            <a:ext cx="27353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социальная сеть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СибГУТИ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20675" y="5724545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официальные группы и страницы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СибГУТИ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социальных сетях </a:t>
            </a:r>
          </a:p>
        </p:txBody>
      </p:sp>
    </p:spTree>
    <p:extLst>
      <p:ext uri="{BB962C8B-B14F-4D97-AF65-F5344CB8AC3E}">
        <p14:creationId xmlns:p14="http://schemas.microsoft.com/office/powerpoint/2010/main" val="76829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6913562" cy="432048"/>
          </a:xfrm>
        </p:spPr>
        <p:txBody>
          <a:bodyPr/>
          <a:lstStyle/>
          <a:p>
            <a:pPr algn="ctr"/>
            <a:r>
              <a:rPr lang="ru-RU" altLang="ru-RU" sz="2800" dirty="0" smtClean="0">
                <a:solidFill>
                  <a:srgbClr val="003E85"/>
                </a:solidFill>
              </a:rPr>
              <a:t>Состав ЭИОС СибГУТИ</a:t>
            </a:r>
            <a:endParaRPr lang="ru-RU" altLang="ru-RU" sz="2800" dirty="0" smtClean="0">
              <a:solidFill>
                <a:srgbClr val="003E85"/>
              </a:solidFill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C335D-C664-487D-8FD2-321A8794BFC2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67544" y="1340768"/>
            <a:ext cx="2183320" cy="2532958"/>
            <a:chOff x="467544" y="1340768"/>
            <a:chExt cx="2183320" cy="2532958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467544" y="1340768"/>
              <a:ext cx="2183320" cy="253295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rgbClr val="003E85"/>
                  </a:solidFill>
                </a:rPr>
                <a:t>ИС Планирования УП</a:t>
              </a:r>
            </a:p>
            <a:p>
              <a:pPr algn="ctr"/>
              <a:endParaRPr lang="ru-RU" sz="1600" b="1" dirty="0">
                <a:solidFill>
                  <a:srgbClr val="003E85"/>
                </a:solidFill>
              </a:endParaRPr>
            </a:p>
            <a:p>
              <a:pPr algn="ctr"/>
              <a:endParaRPr lang="ru-RU" sz="1600" b="1" dirty="0"/>
            </a:p>
            <a:p>
              <a:pPr algn="ctr"/>
              <a:endParaRPr lang="ru-RU" sz="1600" b="1" dirty="0" smtClean="0"/>
            </a:p>
            <a:p>
              <a:pPr algn="ctr"/>
              <a:endParaRPr lang="ru-RU" sz="1600" b="1" dirty="0"/>
            </a:p>
            <a:p>
              <a:pPr algn="ctr"/>
              <a:endParaRPr lang="ru-RU" sz="1600" b="1" dirty="0" smtClean="0"/>
            </a:p>
            <a:p>
              <a:pPr algn="ctr"/>
              <a:endParaRPr lang="ru-RU" sz="1600" b="1" dirty="0"/>
            </a:p>
            <a:p>
              <a:pPr algn="ctr"/>
              <a:endParaRPr lang="ru-RU" sz="1200" dirty="0" smtClean="0"/>
            </a:p>
          </p:txBody>
        </p:sp>
        <p:pic>
          <p:nvPicPr>
            <p:cNvPr id="6" name="Picture 4" descr="http://mmis.ru/portals/0/boxmini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164304"/>
              <a:ext cx="1414680" cy="1408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5980157" y="1505324"/>
            <a:ext cx="2912323" cy="2283716"/>
            <a:chOff x="5980157" y="980728"/>
            <a:chExt cx="2912323" cy="2283716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6025383" y="980728"/>
              <a:ext cx="2867097" cy="228371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3E85"/>
                  </a:solidFill>
                </a:rPr>
                <a:t>Официальный </a:t>
              </a:r>
              <a:r>
                <a:rPr lang="ru-RU" sz="2400" b="1" dirty="0">
                  <a:solidFill>
                    <a:srgbClr val="003E85"/>
                  </a:solidFill>
                </a:rPr>
                <a:t>сайт (портал) </a:t>
              </a:r>
              <a:r>
                <a:rPr lang="ru-RU" sz="2400" b="1" dirty="0" err="1" smtClean="0">
                  <a:solidFill>
                    <a:srgbClr val="003E85"/>
                  </a:solidFill>
                </a:rPr>
                <a:t>СибГУТИ</a:t>
              </a:r>
              <a:endParaRPr lang="ru-RU" sz="1600" b="1" dirty="0" smtClean="0">
                <a:solidFill>
                  <a:srgbClr val="003E85"/>
                </a:solidFill>
              </a:endParaRPr>
            </a:p>
            <a:p>
              <a:pPr algn="ctr"/>
              <a:endParaRPr lang="ru-RU" sz="1600" b="1" dirty="0"/>
            </a:p>
            <a:p>
              <a:pPr algn="ctr"/>
              <a:endParaRPr lang="ru-RU" sz="1600" b="1" dirty="0" smtClean="0"/>
            </a:p>
            <a:p>
              <a:pPr algn="ctr"/>
              <a:endParaRPr lang="ru-RU" sz="1600" b="1" dirty="0"/>
            </a:p>
            <a:p>
              <a:pPr algn="ctr"/>
              <a:endParaRPr lang="ru-RU" sz="1200" dirty="0" smtClean="0"/>
            </a:p>
          </p:txBody>
        </p:sp>
        <p:pic>
          <p:nvPicPr>
            <p:cNvPr id="7" name="Picture 3" descr="C:\Users\Natalia\Documents\Для презентаций\stickers-bullet\sticker-right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737"/>
            <a:stretch/>
          </p:blipFill>
          <p:spPr bwMode="auto">
            <a:xfrm>
              <a:off x="5980157" y="2132856"/>
              <a:ext cx="2709522" cy="1090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539552" y="4180324"/>
            <a:ext cx="1957439" cy="2160044"/>
            <a:chOff x="539552" y="4180324"/>
            <a:chExt cx="1957439" cy="216004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539552" y="4180324"/>
              <a:ext cx="1957439" cy="216004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</a:pPr>
              <a:r>
                <a:rPr lang="ru-RU" b="1" dirty="0">
                  <a:solidFill>
                    <a:srgbClr val="003E85"/>
                  </a:solidFill>
                </a:rPr>
                <a:t>ИС Кадрового учета</a:t>
              </a:r>
            </a:p>
            <a:p>
              <a:pPr algn="ctr"/>
              <a:endParaRPr lang="ru-RU" sz="1600" b="1" dirty="0" smtClean="0"/>
            </a:p>
            <a:p>
              <a:pPr algn="ctr"/>
              <a:endParaRPr lang="ru-RU" sz="1600" b="1" dirty="0"/>
            </a:p>
            <a:p>
              <a:pPr algn="ctr"/>
              <a:endParaRPr lang="ru-RU" sz="1600" b="1" dirty="0" smtClean="0"/>
            </a:p>
            <a:p>
              <a:pPr algn="ctr"/>
              <a:endParaRPr lang="ru-RU" sz="1600" b="1" dirty="0"/>
            </a:p>
            <a:p>
              <a:pPr algn="ctr"/>
              <a:endParaRPr lang="ru-RU" sz="1200" dirty="0" smtClean="0"/>
            </a:p>
          </p:txBody>
        </p:sp>
        <p:pic>
          <p:nvPicPr>
            <p:cNvPr id="13" name="Picture 10" descr="https://hsto.org/files/822/fb4/481/822fb448138a46ffac993427466bee2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966" y="5083057"/>
              <a:ext cx="1699314" cy="849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3001047" y="1340768"/>
            <a:ext cx="2723081" cy="3585805"/>
            <a:chOff x="2771800" y="1340768"/>
            <a:chExt cx="2723081" cy="3585805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771800" y="1340768"/>
              <a:ext cx="2723081" cy="358580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3E85"/>
                  </a:solidFill>
                </a:rPr>
                <a:t>АСУ УП</a:t>
              </a:r>
              <a:endParaRPr lang="ru-RU" sz="1600" b="1" dirty="0" smtClean="0">
                <a:solidFill>
                  <a:srgbClr val="003E85"/>
                </a:solidFill>
              </a:endParaRPr>
            </a:p>
            <a:p>
              <a:pPr algn="ctr"/>
              <a:endParaRPr lang="ru-RU" sz="1600" b="1" dirty="0"/>
            </a:p>
            <a:p>
              <a:pPr algn="ctr"/>
              <a:endParaRPr lang="ru-RU" sz="1600" b="1" dirty="0" smtClean="0"/>
            </a:p>
            <a:p>
              <a:pPr algn="ctr"/>
              <a:endParaRPr lang="ru-RU" sz="1600" b="1" dirty="0"/>
            </a:p>
            <a:p>
              <a:pPr algn="ctr"/>
              <a:endParaRPr lang="ru-RU" sz="1600" b="1" dirty="0" smtClean="0"/>
            </a:p>
            <a:p>
              <a:pPr algn="ctr"/>
              <a:endParaRPr lang="ru-RU" sz="1600" b="1" dirty="0"/>
            </a:p>
            <a:p>
              <a:pPr algn="ctr"/>
              <a:endParaRPr lang="ru-RU" sz="1600" b="1" dirty="0" smtClean="0"/>
            </a:p>
            <a:p>
              <a:pPr algn="ctr"/>
              <a:endParaRPr lang="ru-RU" sz="1600" b="1" dirty="0"/>
            </a:p>
            <a:p>
              <a:pPr algn="ctr"/>
              <a:endParaRPr lang="ru-RU" sz="1600" b="1" dirty="0" smtClean="0"/>
            </a:p>
            <a:p>
              <a:pPr algn="ctr"/>
              <a:endParaRPr lang="ru-RU" sz="1600" b="1" dirty="0"/>
            </a:p>
            <a:p>
              <a:pPr algn="ctr"/>
              <a:endParaRPr lang="ru-RU" sz="1200" dirty="0" smtClean="0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2846222" y="2636912"/>
              <a:ext cx="2589874" cy="1804952"/>
              <a:chOff x="3448401" y="3568746"/>
              <a:chExt cx="2448272" cy="1583096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3448401" y="4809697"/>
                <a:ext cx="2448272" cy="342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  <a:spcBef>
                    <a:spcPct val="50000"/>
                  </a:spcBef>
                </a:pPr>
                <a:r>
                  <a:rPr lang="ru-RU" sz="1600" b="1" dirty="0" smtClean="0">
                    <a:solidFill>
                      <a:srgbClr val="800000"/>
                    </a:solidFill>
                  </a:rPr>
                  <a:t>1С:УниверситетПРОФ</a:t>
                </a:r>
                <a:endParaRPr lang="ru-RU" sz="1600" b="1" dirty="0">
                  <a:solidFill>
                    <a:srgbClr val="800000"/>
                  </a:solidFill>
                </a:endParaRPr>
              </a:p>
            </p:txBody>
          </p:sp>
          <p:pic>
            <p:nvPicPr>
              <p:cNvPr id="15" name="Picture 2" descr="https://sibsutis.ru/upload/socialnetwork/948/1S-universitet.jpe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1920" y="3568746"/>
                <a:ext cx="1524000" cy="1238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9" name="Двойная стрелка влево/вправо 18"/>
          <p:cNvSpPr/>
          <p:nvPr/>
        </p:nvSpPr>
        <p:spPr>
          <a:xfrm>
            <a:off x="4982701" y="1844824"/>
            <a:ext cx="1570499" cy="936104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6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Двойная стрелка влево/вправо 23"/>
          <p:cNvSpPr/>
          <p:nvPr/>
        </p:nvSpPr>
        <p:spPr>
          <a:xfrm>
            <a:off x="2195736" y="4365104"/>
            <a:ext cx="1195607" cy="502358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Двойная стрелка влево/вправо 24"/>
          <p:cNvSpPr/>
          <p:nvPr/>
        </p:nvSpPr>
        <p:spPr>
          <a:xfrm>
            <a:off x="2123728" y="1873571"/>
            <a:ext cx="1533515" cy="926085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219118" y="4015572"/>
            <a:ext cx="2572376" cy="2324796"/>
            <a:chOff x="6237624" y="4127554"/>
            <a:chExt cx="2634040" cy="2383702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6237624" y="4127554"/>
              <a:ext cx="2634040" cy="238370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3E85"/>
                  </a:solidFill>
                </a:rPr>
                <a:t/>
              </a:r>
              <a:br>
                <a:rPr lang="ru-RU" sz="2000" b="1" dirty="0" smtClean="0">
                  <a:solidFill>
                    <a:srgbClr val="003E85"/>
                  </a:solidFill>
                </a:rPr>
              </a:br>
              <a:r>
                <a:rPr lang="ru-RU" sz="2000" b="1" dirty="0" smtClean="0">
                  <a:solidFill>
                    <a:srgbClr val="003E85"/>
                  </a:solidFill>
                </a:rPr>
                <a:t>Информационная система поддержки образовательного процесса</a:t>
              </a:r>
            </a:p>
            <a:p>
              <a:pPr algn="ctr"/>
              <a:endParaRPr lang="ru-RU" sz="1600" b="1" dirty="0"/>
            </a:p>
            <a:p>
              <a:pPr algn="ctr"/>
              <a:endParaRPr lang="ru-RU" sz="1600" b="1" dirty="0" smtClean="0"/>
            </a:p>
            <a:p>
              <a:pPr algn="ctr"/>
              <a:endParaRPr lang="ru-RU" sz="1600" b="1" dirty="0"/>
            </a:p>
            <a:p>
              <a:pPr algn="ctr"/>
              <a:endParaRPr lang="ru-RU" sz="1200" dirty="0" smtClean="0"/>
            </a:p>
          </p:txBody>
        </p:sp>
        <p:pic>
          <p:nvPicPr>
            <p:cNvPr id="14" name="Picture 22" descr="http://www.uno.edu/instructional-design/images/moodle1.jpe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64" b="21059"/>
            <a:stretch/>
          </p:blipFill>
          <p:spPr bwMode="auto">
            <a:xfrm>
              <a:off x="6545350" y="5783088"/>
              <a:ext cx="2134784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Двойная стрелка влево/вправо 20"/>
          <p:cNvSpPr/>
          <p:nvPr/>
        </p:nvSpPr>
        <p:spPr>
          <a:xfrm rot="5400000">
            <a:off x="7021632" y="3552942"/>
            <a:ext cx="967348" cy="587560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467258" y="675249"/>
            <a:ext cx="1993174" cy="5556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003E85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3E85"/>
                </a:solidFill>
              </a:rPr>
              <a:t>ЭБС</a:t>
            </a:r>
          </a:p>
          <a:p>
            <a:pPr algn="ctr"/>
            <a:endParaRPr lang="ru-RU" sz="1600" b="1" dirty="0"/>
          </a:p>
          <a:p>
            <a:pPr algn="ctr"/>
            <a:endParaRPr lang="ru-RU" sz="1200" dirty="0" smtClean="0"/>
          </a:p>
        </p:txBody>
      </p:sp>
      <p:sp>
        <p:nvSpPr>
          <p:cNvPr id="30" name="Двойная стрелка влево/вправо 29"/>
          <p:cNvSpPr/>
          <p:nvPr/>
        </p:nvSpPr>
        <p:spPr>
          <a:xfrm rot="5400000">
            <a:off x="7201652" y="1111588"/>
            <a:ext cx="607308" cy="494809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6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ctrTitle" sz="quarter" idx="4294967295"/>
          </p:nvPr>
        </p:nvSpPr>
        <p:spPr>
          <a:xfrm>
            <a:off x="1187450" y="259557"/>
            <a:ext cx="7777163" cy="8651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altLang="ru-RU" sz="2800" b="1" dirty="0">
                <a:solidFill>
                  <a:srgbClr val="003E85"/>
                </a:solidFill>
              </a:rPr>
              <a:t>Доработки для построения ЭИОС, </a:t>
            </a:r>
            <a:br>
              <a:rPr lang="ru-RU" altLang="ru-RU" sz="2800" b="1" dirty="0">
                <a:solidFill>
                  <a:srgbClr val="003E85"/>
                </a:solidFill>
              </a:rPr>
            </a:br>
            <a:r>
              <a:rPr lang="ru-RU" altLang="ru-RU" sz="2800" b="1" dirty="0">
                <a:solidFill>
                  <a:srgbClr val="003E85"/>
                </a:solidFill>
              </a:rPr>
              <a:t>исполнения </a:t>
            </a:r>
            <a:r>
              <a:rPr lang="ru-RU" altLang="ru-RU" sz="2800" b="1" dirty="0" smtClean="0">
                <a:solidFill>
                  <a:srgbClr val="003E85"/>
                </a:solidFill>
              </a:rPr>
              <a:t>требований ФГОС, ПП </a:t>
            </a:r>
            <a:r>
              <a:rPr lang="en-US" altLang="ru-RU" sz="2800" b="1" dirty="0">
                <a:solidFill>
                  <a:srgbClr val="003E85"/>
                </a:solidFill>
              </a:rPr>
              <a:t>582</a:t>
            </a:r>
            <a:endParaRPr lang="ru-RU" altLang="ru-RU" sz="2800" b="1" dirty="0">
              <a:solidFill>
                <a:srgbClr val="003E85"/>
              </a:solidFill>
            </a:endParaRPr>
          </a:p>
        </p:txBody>
      </p:sp>
      <p:sp>
        <p:nvSpPr>
          <p:cNvPr id="73731" name="Rectangle 4"/>
          <p:cNvSpPr>
            <a:spLocks noChangeArrowheads="1"/>
          </p:cNvSpPr>
          <p:nvPr/>
        </p:nvSpPr>
        <p:spPr bwMode="auto">
          <a:xfrm>
            <a:off x="1196007" y="1269305"/>
            <a:ext cx="7624465" cy="410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2400" b="1" dirty="0" smtClean="0">
                <a:solidFill>
                  <a:srgbClr val="FFC000"/>
                </a:solidFill>
                <a:latin typeface="+mj-lt"/>
              </a:rPr>
              <a:t>НА СТОРОНЕ 1С</a:t>
            </a:r>
          </a:p>
          <a:p>
            <a:pPr eaLnBrk="0" hangingPunct="0">
              <a:spcAft>
                <a:spcPts val="600"/>
              </a:spcAft>
              <a:buClrTx/>
            </a:pPr>
            <a:r>
              <a:rPr lang="ru-RU" altLang="ru-RU" sz="1800" dirty="0" smtClean="0">
                <a:solidFill>
                  <a:schemeClr val="tx1"/>
                </a:solidFill>
                <a:latin typeface="+mn-lt"/>
                <a:cs typeface="+mn-cs"/>
              </a:rPr>
              <a:t>Документ «Основная профессиональная </a:t>
            </a:r>
            <a:br>
              <a:rPr lang="ru-RU" altLang="ru-RU" sz="1800" dirty="0" smtClean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ru-RU" altLang="ru-RU" sz="1800" dirty="0" smtClean="0">
                <a:solidFill>
                  <a:schemeClr val="tx1"/>
                </a:solidFill>
                <a:latin typeface="+mn-lt"/>
                <a:cs typeface="+mn-cs"/>
              </a:rPr>
              <a:t>образовательная программа» (</a:t>
            </a:r>
            <a:r>
              <a:rPr lang="ru-RU" altLang="ru-RU" sz="1800" b="1" dirty="0" smtClean="0">
                <a:solidFill>
                  <a:schemeClr val="tx1"/>
                </a:solidFill>
                <a:latin typeface="+mn-lt"/>
                <a:cs typeface="+mn-cs"/>
              </a:rPr>
              <a:t>ОПОП</a:t>
            </a:r>
            <a:r>
              <a:rPr lang="ru-RU" altLang="ru-RU" sz="1800" dirty="0" smtClean="0">
                <a:solidFill>
                  <a:schemeClr val="tx1"/>
                </a:solidFill>
                <a:latin typeface="+mn-lt"/>
                <a:cs typeface="+mn-cs"/>
              </a:rPr>
              <a:t>)</a:t>
            </a:r>
            <a:endParaRPr lang="en-US" altLang="ru-RU" sz="180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eaLnBrk="0" hangingPunct="0">
              <a:spcAft>
                <a:spcPts val="600"/>
              </a:spcAft>
              <a:buClrTx/>
            </a:pPr>
            <a:r>
              <a:rPr lang="ru-RU" sz="1800" dirty="0" smtClean="0">
                <a:solidFill>
                  <a:schemeClr val="tx1"/>
                </a:solidFill>
                <a:latin typeface="+mn-lt"/>
                <a:cs typeface="+mn-cs"/>
              </a:rPr>
              <a:t>Доработана </a:t>
            </a:r>
            <a:r>
              <a:rPr lang="ru-RU" sz="1800" dirty="0">
                <a:solidFill>
                  <a:schemeClr val="tx1"/>
                </a:solidFill>
                <a:latin typeface="+mn-lt"/>
                <a:cs typeface="+mn-cs"/>
              </a:rPr>
              <a:t>подсистема планирования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cs typeface="+mn-cs"/>
              </a:rPr>
              <a:t>нагрузки:</a:t>
            </a:r>
            <a:endParaRPr lang="ru-RU" sz="1800" dirty="0">
              <a:solidFill>
                <a:schemeClr val="tx1"/>
              </a:solidFill>
              <a:latin typeface="+mn-lt"/>
              <a:cs typeface="+mn-cs"/>
            </a:endParaRPr>
          </a:p>
          <a:p>
            <a:pPr lvl="1" eaLnBrk="0" hangingPunct="0">
              <a:spcAft>
                <a:spcPts val="600"/>
              </a:spcAft>
              <a:buClrTx/>
              <a:buFont typeface="Arial" charset="0"/>
              <a:buChar char="–"/>
            </a:pPr>
            <a:r>
              <a:rPr lang="ru-RU" sz="1600" dirty="0">
                <a:solidFill>
                  <a:schemeClr val="tx1"/>
                </a:solidFill>
                <a:latin typeface="+mn-lt"/>
                <a:cs typeface="+mn-cs"/>
              </a:rPr>
              <a:t>алгоритм распределения нагрузки по преподавателям пропорционально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cs typeface="+mn-cs"/>
              </a:rPr>
              <a:t>контингенту</a:t>
            </a:r>
            <a:endParaRPr lang="ru-RU" sz="1600" dirty="0">
              <a:solidFill>
                <a:schemeClr val="tx1"/>
              </a:solidFill>
              <a:latin typeface="+mn-lt"/>
              <a:cs typeface="+mn-cs"/>
            </a:endParaRPr>
          </a:p>
          <a:p>
            <a:pPr lvl="1" eaLnBrk="0" hangingPunct="0">
              <a:spcAft>
                <a:spcPts val="600"/>
              </a:spcAft>
              <a:buClrTx/>
              <a:buFont typeface="Arial" charset="0"/>
              <a:buChar char="–"/>
            </a:pPr>
            <a:r>
              <a:rPr lang="ru-RU" sz="1600" dirty="0" smtClean="0">
                <a:solidFill>
                  <a:schemeClr val="tx1"/>
                </a:solidFill>
                <a:latin typeface="+mn-lt"/>
                <a:cs typeface="+mn-cs"/>
              </a:rPr>
              <a:t>инструментарий </a:t>
            </a:r>
            <a:r>
              <a:rPr lang="ru-RU" sz="1600" dirty="0">
                <a:solidFill>
                  <a:schemeClr val="tx1"/>
                </a:solidFill>
                <a:latin typeface="+mn-lt"/>
                <a:cs typeface="+mn-cs"/>
              </a:rPr>
              <a:t>для проведения аудита данных по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cs typeface="+mn-cs"/>
              </a:rPr>
              <a:t>нагрузке</a:t>
            </a:r>
            <a:endParaRPr lang="ru-RU" sz="1600" dirty="0">
              <a:solidFill>
                <a:schemeClr val="tx1"/>
              </a:solidFill>
              <a:latin typeface="+mn-lt"/>
              <a:cs typeface="+mn-cs"/>
            </a:endParaRPr>
          </a:p>
          <a:p>
            <a:pPr lvl="1" eaLnBrk="0" hangingPunct="0">
              <a:spcAft>
                <a:spcPts val="600"/>
              </a:spcAft>
              <a:buClrTx/>
              <a:buFont typeface="Arial" charset="0"/>
              <a:buChar char="–"/>
            </a:pPr>
            <a:r>
              <a:rPr lang="ru-RU" sz="1600" dirty="0" smtClean="0">
                <a:solidFill>
                  <a:schemeClr val="tx1"/>
                </a:solidFill>
                <a:latin typeface="+mn-lt"/>
                <a:cs typeface="+mn-cs"/>
              </a:rPr>
              <a:t>механизм проверки и корректировки </a:t>
            </a:r>
            <a:r>
              <a:rPr lang="ru-RU" sz="1600" dirty="0">
                <a:solidFill>
                  <a:schemeClr val="tx1"/>
                </a:solidFill>
                <a:latin typeface="+mn-lt"/>
                <a:cs typeface="+mn-cs"/>
              </a:rPr>
              <a:t>планового контингента к фактическому с целью уточнения плановой нагрузки на следующие учебные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cs typeface="+mn-cs"/>
              </a:rPr>
              <a:t>годы</a:t>
            </a:r>
            <a:endParaRPr lang="ru-RU" sz="16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lvl="1" indent="-342900" eaLnBrk="1" hangingPunct="1">
              <a:spcBef>
                <a:spcPts val="600"/>
              </a:spcBef>
              <a:spcAft>
                <a:spcPts val="600"/>
              </a:spcAft>
              <a:buClrTx/>
            </a:pPr>
            <a:endParaRPr lang="en-US" altLang="ru-RU" sz="18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58442-69FF-4500-9927-ABB7DE4ED5D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5980242" y="1176209"/>
            <a:ext cx="3163758" cy="884639"/>
            <a:chOff x="5652120" y="3212976"/>
            <a:chExt cx="3163758" cy="884639"/>
          </a:xfrm>
        </p:grpSpPr>
        <p:pic>
          <p:nvPicPr>
            <p:cNvPr id="6" name="Picture 4" descr="C:\Users\Gantz.UNIVERSITY\Desktop\Untitled-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413"/>
            <a:stretch/>
          </p:blipFill>
          <p:spPr bwMode="auto">
            <a:xfrm>
              <a:off x="5652120" y="3212976"/>
              <a:ext cx="3163758" cy="884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6367516" y="3454066"/>
              <a:ext cx="2448272" cy="342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</a:pPr>
              <a:r>
                <a:rPr lang="ru-RU" sz="1600" b="1" dirty="0" smtClean="0">
                  <a:solidFill>
                    <a:srgbClr val="800000"/>
                  </a:solidFill>
                </a:rPr>
                <a:t>1С:УниверситетПРОФ</a:t>
              </a:r>
              <a:endParaRPr lang="ru-RU" sz="1600" b="1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083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580554" y="219607"/>
            <a:ext cx="7090594" cy="7143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ru-RU" sz="3600" dirty="0" smtClean="0">
                <a:solidFill>
                  <a:srgbClr val="003E85"/>
                </a:solidFill>
              </a:rPr>
              <a:t>Подготовка ИС к аккредитации</a:t>
            </a:r>
            <a:endParaRPr lang="ru-RU" sz="3600" dirty="0">
              <a:solidFill>
                <a:srgbClr val="003E85"/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115616" y="1124744"/>
            <a:ext cx="7848872" cy="468052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ru-RU" altLang="ru-RU" sz="2000" b="1" dirty="0">
                <a:solidFill>
                  <a:srgbClr val="FFC000"/>
                </a:solidFill>
              </a:rPr>
              <a:t>НА СТОРОНЕ 1С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000" dirty="0" smtClean="0"/>
              <a:t>Доработана подсистема учета успеваемости </a:t>
            </a:r>
            <a:br>
              <a:rPr lang="ru-RU" sz="2000" dirty="0" smtClean="0"/>
            </a:br>
            <a:r>
              <a:rPr lang="ru-RU" sz="2000" dirty="0" smtClean="0"/>
              <a:t>(</a:t>
            </a:r>
            <a:r>
              <a:rPr lang="ru-RU" sz="2000" b="1" dirty="0" smtClean="0"/>
              <a:t>фиксация хода образовательного процесса в ЭИОС</a:t>
            </a:r>
            <a:r>
              <a:rPr lang="ru-RU" sz="2000" dirty="0" smtClean="0"/>
              <a:t>):</a:t>
            </a:r>
            <a:endParaRPr lang="ru-RU" sz="2000" dirty="0"/>
          </a:p>
          <a:p>
            <a:pPr lvl="1">
              <a:spcAft>
                <a:spcPts val="600"/>
              </a:spcAft>
            </a:pPr>
            <a:r>
              <a:rPr lang="ru-RU" sz="1600" dirty="0" smtClean="0"/>
              <a:t>Разработан </a:t>
            </a:r>
            <a:r>
              <a:rPr lang="ru-RU" sz="1600" dirty="0"/>
              <a:t>механизм автоматического создания ведомостей для учета результатов текущей успеваемости (</a:t>
            </a:r>
            <a:r>
              <a:rPr lang="ru-RU" sz="1600" b="1" dirty="0"/>
              <a:t>контрольные сроки</a:t>
            </a:r>
            <a:r>
              <a:rPr lang="ru-RU" sz="1600" dirty="0" smtClean="0"/>
              <a:t>)</a:t>
            </a:r>
          </a:p>
          <a:p>
            <a:pPr lvl="1">
              <a:spcAft>
                <a:spcPts val="600"/>
              </a:spcAft>
            </a:pPr>
            <a:r>
              <a:rPr lang="ru-RU" sz="1600" dirty="0"/>
              <a:t>Автоматизирован процесс подготовки </a:t>
            </a:r>
            <a:r>
              <a:rPr lang="ru-RU" sz="1600" dirty="0" smtClean="0"/>
              <a:t>ведомостей и расчет </a:t>
            </a:r>
            <a:r>
              <a:rPr lang="ru-RU" sz="1600" dirty="0"/>
              <a:t>показателей для </a:t>
            </a:r>
            <a:r>
              <a:rPr lang="ru-RU" sz="1600" b="1" dirty="0"/>
              <a:t>анализа контрольных </a:t>
            </a:r>
            <a:r>
              <a:rPr lang="ru-RU" sz="1600" b="1" dirty="0" smtClean="0"/>
              <a:t>сроков</a:t>
            </a:r>
          </a:p>
          <a:p>
            <a:pPr lvl="1">
              <a:spcAft>
                <a:spcPts val="600"/>
              </a:spcAft>
            </a:pPr>
            <a:r>
              <a:rPr lang="ru-RU" sz="1600" b="1" dirty="0" smtClean="0"/>
              <a:t>Разработан </a:t>
            </a:r>
            <a:r>
              <a:rPr lang="ru-RU" sz="1600" b="1" dirty="0"/>
              <a:t>механизм учета результатов оценивания компетенций </a:t>
            </a:r>
            <a:r>
              <a:rPr lang="ru-RU" sz="1600" b="1" dirty="0" smtClean="0"/>
              <a:t>обучающихся</a:t>
            </a:r>
          </a:p>
          <a:p>
            <a:pPr lvl="1">
              <a:spcAft>
                <a:spcPts val="600"/>
              </a:spcAft>
            </a:pPr>
            <a:r>
              <a:rPr lang="ru-RU" sz="1600" dirty="0" smtClean="0"/>
              <a:t>Разработан </a:t>
            </a:r>
            <a:r>
              <a:rPr lang="ru-RU" sz="1600" dirty="0"/>
              <a:t>инструментарий для аудита успеваемости и назначенных стипендий по обучающимся, анализа корректности и своевременности ввода результатов оценивания компетенций</a:t>
            </a:r>
          </a:p>
          <a:p>
            <a:pPr lvl="1">
              <a:spcAft>
                <a:spcPts val="600"/>
              </a:spcAft>
            </a:pPr>
            <a:endParaRPr lang="ru-RU" sz="1600" dirty="0" smtClean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C335D-C664-487D-8FD2-321A8794BFC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6228184" y="906041"/>
            <a:ext cx="2915816" cy="815310"/>
            <a:chOff x="5900062" y="3282305"/>
            <a:chExt cx="2915816" cy="815310"/>
          </a:xfrm>
        </p:grpSpPr>
        <p:pic>
          <p:nvPicPr>
            <p:cNvPr id="7" name="Picture 4" descr="C:\Users\Gantz.UNIVERSITY\Desktop\Untitled-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413"/>
            <a:stretch/>
          </p:blipFill>
          <p:spPr bwMode="auto">
            <a:xfrm>
              <a:off x="5900062" y="3282305"/>
              <a:ext cx="2915816" cy="815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6559386" y="3491686"/>
              <a:ext cx="2256402" cy="310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</a:pPr>
              <a:r>
                <a:rPr lang="ru-RU" sz="1400" b="1" dirty="0" smtClean="0">
                  <a:solidFill>
                    <a:srgbClr val="800000"/>
                  </a:solidFill>
                </a:rPr>
                <a:t>1С:УниверситетПРОФ</a:t>
              </a:r>
              <a:endParaRPr lang="ru-RU" sz="1400" b="1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347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ctrTitle" sz="quarter" idx="4294967295"/>
          </p:nvPr>
        </p:nvSpPr>
        <p:spPr>
          <a:xfrm>
            <a:off x="755576" y="253790"/>
            <a:ext cx="7705155" cy="6301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altLang="ru-RU" sz="2800" b="1" dirty="0">
                <a:solidFill>
                  <a:srgbClr val="003E85"/>
                </a:solidFill>
              </a:rPr>
              <a:t>Доработки для построения </a:t>
            </a:r>
            <a:r>
              <a:rPr lang="ru-RU" altLang="ru-RU" sz="2800" b="1" dirty="0" smtClean="0">
                <a:solidFill>
                  <a:srgbClr val="003E85"/>
                </a:solidFill>
              </a:rPr>
              <a:t>ЭИОС</a:t>
            </a:r>
            <a:endParaRPr lang="ru-RU" altLang="ru-RU" sz="2800" b="1" dirty="0">
              <a:solidFill>
                <a:srgbClr val="003E85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58442-69FF-4500-9927-ABB7DE4ED5D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6038121" y="234338"/>
            <a:ext cx="3163758" cy="884639"/>
            <a:chOff x="5652120" y="3212976"/>
            <a:chExt cx="3163758" cy="884639"/>
          </a:xfrm>
        </p:grpSpPr>
        <p:pic>
          <p:nvPicPr>
            <p:cNvPr id="6" name="Picture 4" descr="C:\Users\Gantz.UNIVERSITY\Desktop\Untitled-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413"/>
            <a:stretch/>
          </p:blipFill>
          <p:spPr bwMode="auto">
            <a:xfrm>
              <a:off x="5652120" y="3212976"/>
              <a:ext cx="3163758" cy="884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6367516" y="3454066"/>
              <a:ext cx="2448272" cy="342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</a:pPr>
              <a:r>
                <a:rPr lang="ru-RU" sz="1600" b="1" dirty="0" smtClean="0">
                  <a:solidFill>
                    <a:srgbClr val="800000"/>
                  </a:solidFill>
                </a:rPr>
                <a:t>1С:УниверситетПРОФ</a:t>
              </a:r>
              <a:endParaRPr lang="ru-RU" sz="1600" b="1" dirty="0">
                <a:solidFill>
                  <a:srgbClr val="800000"/>
                </a:solidFill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405150"/>
            <a:ext cx="8462917" cy="4616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339752" y="4339875"/>
            <a:ext cx="1056456" cy="36004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10" y="2166890"/>
            <a:ext cx="8679400" cy="2775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601" y="903355"/>
            <a:ext cx="7402817" cy="5769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764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7090594" cy="7143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ru-RU" sz="3600" dirty="0" smtClean="0">
                <a:solidFill>
                  <a:srgbClr val="003E85"/>
                </a:solidFill>
              </a:rPr>
              <a:t>Подготовка ИС к аккредитации</a:t>
            </a:r>
            <a:endParaRPr lang="ru-RU" sz="3600" dirty="0">
              <a:solidFill>
                <a:srgbClr val="003E85"/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043608" y="908720"/>
            <a:ext cx="7992888" cy="4680520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ru-RU" sz="1800" dirty="0" smtClean="0"/>
              <a:t>Расширена </a:t>
            </a:r>
            <a:r>
              <a:rPr lang="ru-RU" sz="1800" dirty="0"/>
              <a:t>интеграция 1С: Университет ПРОФ и системы Кадры для формирования справок кадровому обеспечению образовательных </a:t>
            </a:r>
            <a:r>
              <a:rPr lang="ru-RU" sz="1800" dirty="0" smtClean="0"/>
              <a:t>программ</a:t>
            </a:r>
            <a:endParaRPr lang="ru-RU" sz="1800" dirty="0"/>
          </a:p>
          <a:p>
            <a:pPr lvl="1">
              <a:spcAft>
                <a:spcPts val="600"/>
              </a:spcAft>
            </a:pPr>
            <a:r>
              <a:rPr lang="ru-RU" sz="1800" dirty="0"/>
              <a:t>Автоматизирован расчет общесистемных показателей ФГОС в рамках подготовки к </a:t>
            </a:r>
            <a:r>
              <a:rPr lang="ru-RU" sz="1800" dirty="0" smtClean="0"/>
              <a:t>аккредитации.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Автоматизирована </a:t>
            </a:r>
            <a:r>
              <a:rPr lang="ru-RU" sz="1800" dirty="0"/>
              <a:t>подготовка справок: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3E85"/>
                </a:solidFill>
              </a:rPr>
              <a:t>по кадровому обеспечению образовательных программ (</a:t>
            </a:r>
            <a:r>
              <a:rPr lang="ru-RU" sz="1800" b="1" dirty="0">
                <a:solidFill>
                  <a:srgbClr val="003E85"/>
                </a:solidFill>
              </a:rPr>
              <a:t>КО ООП</a:t>
            </a:r>
            <a:r>
              <a:rPr lang="ru-RU" sz="1800" dirty="0">
                <a:solidFill>
                  <a:srgbClr val="003E85"/>
                </a:solidFill>
              </a:rPr>
              <a:t>), 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3E85"/>
                </a:solidFill>
              </a:rPr>
              <a:t>о квалификации руководящих и научно-педагогических работниках образовательной организации, реализующей образовательные программы (</a:t>
            </a:r>
            <a:r>
              <a:rPr lang="ru-RU" sz="1800" b="1" dirty="0">
                <a:solidFill>
                  <a:srgbClr val="003E85"/>
                </a:solidFill>
              </a:rPr>
              <a:t>НПР-квалификация</a:t>
            </a:r>
            <a:r>
              <a:rPr lang="ru-RU" sz="1800" dirty="0">
                <a:solidFill>
                  <a:srgbClr val="003E85"/>
                </a:solidFill>
              </a:rPr>
              <a:t>). 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3E85"/>
                </a:solidFill>
              </a:rPr>
              <a:t>о работниках из числа руководителей и работников организаций, деятельность которых связана с направленностью (профилем) реализуемой программы высшего образования (</a:t>
            </a:r>
            <a:r>
              <a:rPr lang="ru-RU" sz="1800" b="1" dirty="0">
                <a:solidFill>
                  <a:srgbClr val="003E85"/>
                </a:solidFill>
              </a:rPr>
              <a:t>НПР-практики</a:t>
            </a:r>
            <a:r>
              <a:rPr lang="ru-RU" sz="1800" dirty="0" smtClean="0">
                <a:solidFill>
                  <a:srgbClr val="003E85"/>
                </a:solidFill>
              </a:rPr>
              <a:t>)</a:t>
            </a:r>
          </a:p>
          <a:p>
            <a:pPr lvl="1">
              <a:spcAft>
                <a:spcPts val="600"/>
              </a:spcAft>
            </a:pPr>
            <a:r>
              <a:rPr lang="ru-RU" sz="1800" dirty="0"/>
              <a:t>Разработаны версии справок по разным методикам расчета показателей ФГОС, механизм групповой печати справок </a:t>
            </a:r>
          </a:p>
          <a:p>
            <a:pPr lvl="1"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C335D-C664-487D-8FD2-321A8794BFC2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80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115616" y="266353"/>
            <a:ext cx="7483524" cy="7143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ru-RU" sz="2800" dirty="0" smtClean="0">
                <a:solidFill>
                  <a:srgbClr val="003E85"/>
                </a:solidFill>
              </a:rPr>
              <a:t>Автоматизация расчета </a:t>
            </a:r>
            <a:r>
              <a:rPr lang="ru-RU" sz="2800" dirty="0">
                <a:solidFill>
                  <a:srgbClr val="003E85"/>
                </a:solidFill>
              </a:rPr>
              <a:t>общесистемных показателей ФГОС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C335D-C664-487D-8FD2-321A8794BFC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94" y="980729"/>
            <a:ext cx="8452649" cy="5277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333801" y="1443219"/>
            <a:ext cx="2453620" cy="24170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43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225822" y="50329"/>
            <a:ext cx="7090594" cy="7143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ru-RU" sz="2800" dirty="0" smtClean="0">
                <a:solidFill>
                  <a:srgbClr val="003E85"/>
                </a:solidFill>
              </a:rPr>
              <a:t>Справка о </a:t>
            </a:r>
            <a:r>
              <a:rPr lang="ru-RU" sz="2800" dirty="0">
                <a:solidFill>
                  <a:srgbClr val="003E85"/>
                </a:solidFill>
              </a:rPr>
              <a:t>кадровом обеспечении (КО ООП)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C335D-C664-487D-8FD2-321A8794BFC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18" y="729453"/>
            <a:ext cx="8049689" cy="5626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62" y="2132856"/>
            <a:ext cx="8870680" cy="2660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646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313" y="-171400"/>
            <a:ext cx="9521313" cy="7140985"/>
          </a:xfrm>
          <a:prstGeom prst="rect">
            <a:avLst/>
          </a:prstGeom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48943" y="1423851"/>
            <a:ext cx="4608512" cy="3096344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4400" dirty="0" smtClean="0">
                <a:solidFill>
                  <a:srgbClr val="003E85"/>
                </a:solidFill>
              </a:rPr>
              <a:t>КОНЦЕПЦИЯ АВТОМАТИЗАЦИИ СИБГУТИ</a:t>
            </a:r>
            <a:br>
              <a:rPr lang="ru-RU" altLang="ru-RU" sz="4400" dirty="0" smtClean="0">
                <a:solidFill>
                  <a:srgbClr val="003E85"/>
                </a:solidFill>
              </a:rPr>
            </a:br>
            <a:endParaRPr lang="ru-RU" altLang="ru-RU" sz="4400" dirty="0" smtClean="0">
              <a:solidFill>
                <a:srgbClr val="003E85"/>
              </a:solidFill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C335D-C664-487D-8FD2-321A8794BFC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3082" name="Picture 10" descr="https://sibsutis.ru/local/lib/img/eios/asu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639" y="3717032"/>
            <a:ext cx="1020777" cy="60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ibsutis.ru/local/lib/img/eios/pd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920" y="4293096"/>
            <a:ext cx="917184" cy="59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sibsutis.ru/local/lib/img/eios/sv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76369"/>
            <a:ext cx="896913" cy="68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sibsutis.ru/local/lib/img/eios/sit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951" y="548680"/>
            <a:ext cx="944998" cy="64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sibsutis.ru/local/lib/img/eios/site_structur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93250"/>
            <a:ext cx="1013134" cy="73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sibsutis.ru/local/lib/img/eios/ispop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31035"/>
            <a:ext cx="1024210" cy="74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s://sibsutis.ru/local/lib/img/eios/eb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73" y="1492175"/>
            <a:ext cx="1203199" cy="78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https://sibsutis.ru/local/lib/img/eios/sssibgut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976" y="260648"/>
            <a:ext cx="986368" cy="64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38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187624" y="-21679"/>
            <a:ext cx="7200800" cy="7143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ru-RU" sz="2800" dirty="0" smtClean="0">
                <a:solidFill>
                  <a:srgbClr val="003E85"/>
                </a:solidFill>
              </a:rPr>
              <a:t>Справка о </a:t>
            </a:r>
            <a:r>
              <a:rPr lang="ru-RU" sz="2800" dirty="0">
                <a:solidFill>
                  <a:srgbClr val="003E85"/>
                </a:solidFill>
              </a:rPr>
              <a:t>кадровом обеспечении (КО </a:t>
            </a:r>
            <a:r>
              <a:rPr lang="ru-RU" sz="2800" dirty="0" smtClean="0">
                <a:solidFill>
                  <a:srgbClr val="003E85"/>
                </a:solidFill>
              </a:rPr>
              <a:t>ООП*)</a:t>
            </a:r>
            <a:endParaRPr lang="ru-RU" sz="2800" dirty="0">
              <a:solidFill>
                <a:srgbClr val="003E85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C335D-C664-487D-8FD2-321A8794BFC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727386"/>
            <a:ext cx="7787208" cy="5515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266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560840" cy="7143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ru-RU" sz="1800" dirty="0" smtClean="0">
                <a:solidFill>
                  <a:srgbClr val="003E85"/>
                </a:solidFill>
              </a:rPr>
              <a:t>Справка о </a:t>
            </a:r>
            <a:r>
              <a:rPr lang="ru-RU" sz="1800" dirty="0">
                <a:solidFill>
                  <a:srgbClr val="003E85"/>
                </a:solidFill>
              </a:rPr>
              <a:t>работниках из числа руководителей и работников организаций, деятельность которых связана с направленностью (профилем) реализуемой программы </a:t>
            </a:r>
            <a:r>
              <a:rPr lang="ru-RU" sz="1800" dirty="0" smtClean="0">
                <a:solidFill>
                  <a:srgbClr val="003E85"/>
                </a:solidFill>
              </a:rPr>
              <a:t>ВО (НПР-практики</a:t>
            </a:r>
            <a:r>
              <a:rPr lang="ru-RU" sz="1800" dirty="0">
                <a:solidFill>
                  <a:srgbClr val="003E85"/>
                </a:solidFill>
              </a:rPr>
              <a:t>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C335D-C664-487D-8FD2-321A8794BFC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052451"/>
            <a:ext cx="8136904" cy="5472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186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ctrTitle" sz="quarter" idx="4294967295"/>
          </p:nvPr>
        </p:nvSpPr>
        <p:spPr>
          <a:xfrm>
            <a:off x="1187450" y="188640"/>
            <a:ext cx="7777163" cy="8651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altLang="ru-RU" sz="2800" b="1" dirty="0" smtClean="0">
                <a:solidFill>
                  <a:srgbClr val="003E85"/>
                </a:solidFill>
              </a:rPr>
              <a:t>Доработки для построения ЭИОС, </a:t>
            </a:r>
            <a:br>
              <a:rPr lang="ru-RU" altLang="ru-RU" sz="2800" b="1" dirty="0" smtClean="0">
                <a:solidFill>
                  <a:srgbClr val="003E85"/>
                </a:solidFill>
              </a:rPr>
            </a:br>
            <a:r>
              <a:rPr lang="ru-RU" altLang="ru-RU" sz="2800" b="1" dirty="0" smtClean="0">
                <a:solidFill>
                  <a:srgbClr val="003E85"/>
                </a:solidFill>
              </a:rPr>
              <a:t>исполнения ПП </a:t>
            </a:r>
            <a:r>
              <a:rPr lang="en-US" altLang="ru-RU" sz="2800" b="1" dirty="0" smtClean="0">
                <a:solidFill>
                  <a:srgbClr val="003E85"/>
                </a:solidFill>
              </a:rPr>
              <a:t>582</a:t>
            </a:r>
            <a:endParaRPr lang="ru-RU" altLang="ru-RU" sz="2800" b="1" dirty="0">
              <a:solidFill>
                <a:srgbClr val="003E85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58442-69FF-4500-9927-ABB7DE4ED5D1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5" y="1052736"/>
            <a:ext cx="7488957" cy="855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CC0000"/>
              </a:buClr>
              <a:buSzPct val="60000"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НА СТОРОНЕ ПОРТАЛА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+mn-lt"/>
              </a:rPr>
              <a:t>Веб-сервис для взаимодействия с 1С:УниверситетПРОФ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+mn-lt"/>
              </a:rPr>
              <a:t>Информация о приемных кампаниях, онлайн-заявления, списки поступающих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+mn-lt"/>
              </a:rPr>
              <a:t>Информация о ППС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+mn-lt"/>
              </a:rPr>
              <a:t>Информация о студентах, их </a:t>
            </a:r>
            <a:r>
              <a:rPr lang="ru-RU" sz="1600" dirty="0">
                <a:latin typeface="+mn-lt"/>
              </a:rPr>
              <a:t>успеваемости, </a:t>
            </a:r>
            <a:r>
              <a:rPr lang="ru-RU" sz="1600" b="1" dirty="0">
                <a:latin typeface="+mn-lt"/>
              </a:rPr>
              <a:t>образовательных программах</a:t>
            </a:r>
          </a:p>
          <a:p>
            <a:endParaRPr lang="ru-RU" sz="16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+mn-lt"/>
              </a:rPr>
              <a:t>Бесшовная </a:t>
            </a:r>
            <a:r>
              <a:rPr lang="ru-RU" sz="1600" dirty="0">
                <a:latin typeface="+mn-lt"/>
              </a:rPr>
              <a:t>интеграция личного кабинета студента и преподавателя с </a:t>
            </a:r>
            <a:r>
              <a:rPr lang="ru-RU" sz="1600" b="1" dirty="0">
                <a:latin typeface="+mn-lt"/>
              </a:rPr>
              <a:t>ЭБС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+mn-lt"/>
              </a:rPr>
              <a:t>Реализовано представление результатов оценивания компетенций в личных кабинетах студентов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+mn-lt"/>
              </a:rPr>
              <a:t>В </a:t>
            </a:r>
            <a:r>
              <a:rPr lang="ru-RU" sz="1600" dirty="0">
                <a:latin typeface="+mn-lt"/>
              </a:rPr>
              <a:t>разделе </a:t>
            </a:r>
            <a:r>
              <a:rPr lang="ru-RU" sz="1600" b="1" dirty="0" smtClean="0">
                <a:latin typeface="+mn-lt"/>
              </a:rPr>
              <a:t>«Сведения об образовательной организации</a:t>
            </a:r>
            <a:r>
              <a:rPr lang="en-US" sz="1600" b="1" dirty="0" smtClean="0">
                <a:latin typeface="+mn-lt"/>
              </a:rPr>
              <a:t>/ </a:t>
            </a:r>
            <a:r>
              <a:rPr lang="ru-RU" sz="1600" b="1" dirty="0" smtClean="0">
                <a:latin typeface="+mn-lt"/>
              </a:rPr>
              <a:t>Образование</a:t>
            </a:r>
            <a:r>
              <a:rPr lang="ru-RU" sz="1600" dirty="0">
                <a:latin typeface="+mn-lt"/>
              </a:rPr>
              <a:t>»</a:t>
            </a:r>
          </a:p>
          <a:p>
            <a:r>
              <a:rPr lang="ru-RU" sz="1600" dirty="0">
                <a:latin typeface="+mn-lt"/>
              </a:rPr>
              <a:t>организован вывод в соответствии с требованиями </a:t>
            </a:r>
            <a:r>
              <a:rPr lang="ru-RU" sz="1600" dirty="0" smtClean="0">
                <a:latin typeface="+mn-lt"/>
              </a:rPr>
              <a:t>письма </a:t>
            </a:r>
            <a:r>
              <a:rPr lang="ru-RU" sz="1600" dirty="0" err="1">
                <a:latin typeface="+mn-lt"/>
              </a:rPr>
              <a:t>Рособрнадзора</a:t>
            </a:r>
            <a:r>
              <a:rPr lang="ru-RU" sz="1600" dirty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/>
            </a:r>
            <a:br>
              <a:rPr lang="en-US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от </a:t>
            </a:r>
            <a:r>
              <a:rPr lang="ru-RU" sz="1600" dirty="0">
                <a:latin typeface="+mn-lt"/>
              </a:rPr>
              <a:t>25 марта 2015 г. N </a:t>
            </a:r>
            <a:r>
              <a:rPr lang="ru-RU" sz="1600" dirty="0" smtClean="0">
                <a:latin typeface="+mn-lt"/>
              </a:rPr>
              <a:t>07-675</a:t>
            </a:r>
          </a:p>
          <a:p>
            <a:r>
              <a:rPr lang="ru-RU" sz="1400" dirty="0" smtClean="0">
                <a:latin typeface="+mn-lt"/>
              </a:rPr>
              <a:t>Таблицы «Перечень </a:t>
            </a:r>
            <a:r>
              <a:rPr lang="ru-RU" sz="1400" dirty="0">
                <a:latin typeface="+mn-lt"/>
              </a:rPr>
              <a:t>образовательных </a:t>
            </a:r>
            <a:r>
              <a:rPr lang="ru-RU" sz="1400" dirty="0" smtClean="0">
                <a:latin typeface="+mn-lt"/>
              </a:rPr>
              <a:t>программ», «Реализуемые </a:t>
            </a:r>
            <a:r>
              <a:rPr lang="ru-RU" sz="1400" dirty="0">
                <a:latin typeface="+mn-lt"/>
              </a:rPr>
              <a:t>образовательные </a:t>
            </a:r>
            <a:r>
              <a:rPr lang="ru-RU" sz="1400" dirty="0" smtClean="0">
                <a:latin typeface="+mn-lt"/>
              </a:rPr>
              <a:t>программы», «</a:t>
            </a:r>
            <a:r>
              <a:rPr lang="ru-RU" sz="1400" dirty="0">
                <a:latin typeface="+mn-lt"/>
              </a:rPr>
              <a:t>Численность обучающихся</a:t>
            </a:r>
            <a:r>
              <a:rPr lang="ru-RU" sz="1400" dirty="0" smtClean="0">
                <a:latin typeface="+mn-lt"/>
              </a:rPr>
              <a:t>»,..</a:t>
            </a:r>
            <a:endParaRPr lang="ru-RU" sz="1400" i="1" dirty="0">
              <a:latin typeface="+mn-lt"/>
            </a:endParaRPr>
          </a:p>
          <a:p>
            <a:endParaRPr lang="ru-RU" sz="1400" dirty="0" smtClean="0">
              <a:latin typeface="+mn-lt"/>
            </a:endParaRPr>
          </a:p>
          <a:p>
            <a:pPr lvl="1"/>
            <a:endParaRPr lang="ru-RU" sz="160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ru-RU" sz="1600" dirty="0">
              <a:latin typeface="+mn-lt"/>
              <a:cs typeface="+mn-cs"/>
            </a:endParaRPr>
          </a:p>
          <a:p>
            <a:pPr lvl="1">
              <a:spcBef>
                <a:spcPct val="20000"/>
              </a:spcBef>
              <a:defRPr/>
            </a:pPr>
            <a:endParaRPr lang="ru-RU" dirty="0">
              <a:latin typeface="+mn-lt"/>
            </a:endParaRPr>
          </a:p>
          <a:p>
            <a:pPr lvl="1">
              <a:spcBef>
                <a:spcPct val="20000"/>
              </a:spcBef>
              <a:defRPr/>
            </a:pPr>
            <a:endParaRPr lang="ru-RU" sz="1600" dirty="0"/>
          </a:p>
          <a:p>
            <a:pPr lvl="1">
              <a:spcBef>
                <a:spcPct val="20000"/>
              </a:spcBef>
              <a:defRPr/>
            </a:pPr>
            <a:endParaRPr lang="ru-RU" sz="1600" dirty="0" smtClean="0">
              <a:latin typeface="+mn-lt"/>
              <a:cs typeface="+mn-cs"/>
            </a:endParaRPr>
          </a:p>
          <a:p>
            <a:pPr lvl="1">
              <a:spcBef>
                <a:spcPct val="20000"/>
              </a:spcBef>
              <a:defRPr/>
            </a:pPr>
            <a:endParaRPr lang="ru-RU" sz="1600" dirty="0">
              <a:latin typeface="+mn-lt"/>
              <a:cs typeface="+mn-cs"/>
            </a:endParaRPr>
          </a:p>
          <a:p>
            <a:pPr lvl="1">
              <a:spcBef>
                <a:spcPct val="20000"/>
              </a:spcBef>
              <a:defRPr/>
            </a:pPr>
            <a:endParaRPr lang="ru-RU" sz="1600" dirty="0" smtClean="0">
              <a:latin typeface="+mn-lt"/>
              <a:cs typeface="+mn-cs"/>
            </a:endParaRPr>
          </a:p>
          <a:p>
            <a:pPr lvl="1">
              <a:spcBef>
                <a:spcPct val="20000"/>
              </a:spcBef>
              <a:defRPr/>
            </a:pPr>
            <a:endParaRPr lang="ru-RU" sz="1600" dirty="0">
              <a:latin typeface="+mn-lt"/>
              <a:cs typeface="+mn-cs"/>
            </a:endParaRPr>
          </a:p>
          <a:p>
            <a:pPr lvl="1">
              <a:spcBef>
                <a:spcPct val="20000"/>
              </a:spcBef>
              <a:defRPr/>
            </a:pPr>
            <a:endParaRPr lang="ru-RU" sz="1600" dirty="0" smtClean="0">
              <a:latin typeface="+mn-lt"/>
              <a:cs typeface="+mn-cs"/>
            </a:endParaRPr>
          </a:p>
          <a:p>
            <a:pPr lvl="1">
              <a:spcBef>
                <a:spcPct val="20000"/>
              </a:spcBef>
              <a:defRPr/>
            </a:pPr>
            <a:endParaRPr lang="ru-RU" sz="1600" dirty="0">
              <a:latin typeface="+mn-lt"/>
              <a:cs typeface="+mn-cs"/>
            </a:endParaRPr>
          </a:p>
          <a:p>
            <a:pPr lvl="1">
              <a:spcBef>
                <a:spcPct val="20000"/>
              </a:spcBef>
              <a:defRPr/>
            </a:pPr>
            <a:endParaRPr lang="ru-RU" sz="1600" dirty="0" smtClean="0">
              <a:latin typeface="+mn-lt"/>
              <a:cs typeface="+mn-cs"/>
            </a:endParaRPr>
          </a:p>
          <a:p>
            <a:pPr lvl="1">
              <a:spcBef>
                <a:spcPct val="20000"/>
              </a:spcBef>
              <a:defRPr/>
            </a:pPr>
            <a:endParaRPr lang="ru-RU" sz="1600" dirty="0" smtClean="0">
              <a:latin typeface="+mn-lt"/>
              <a:cs typeface="+mn-cs"/>
            </a:endParaRPr>
          </a:p>
          <a:p>
            <a:pPr lvl="1">
              <a:spcBef>
                <a:spcPct val="20000"/>
              </a:spcBef>
              <a:defRPr/>
            </a:pPr>
            <a:endParaRPr lang="ru-RU" sz="1600" dirty="0" smtClean="0">
              <a:latin typeface="+mn-lt"/>
              <a:cs typeface="+mn-cs"/>
            </a:endParaRPr>
          </a:p>
          <a:p>
            <a:pPr lvl="1">
              <a:spcBef>
                <a:spcPct val="20000"/>
              </a:spcBef>
              <a:defRPr/>
            </a:pPr>
            <a:endParaRPr lang="ru-RU" sz="1600" dirty="0" smtClean="0"/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ru-RU" sz="1600" dirty="0">
              <a:latin typeface="+mn-lt"/>
              <a:cs typeface="+mn-cs"/>
            </a:endParaRPr>
          </a:p>
        </p:txBody>
      </p:sp>
      <p:pic>
        <p:nvPicPr>
          <p:cNvPr id="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092" y="548680"/>
            <a:ext cx="3351908" cy="117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36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C335D-C664-487D-8FD2-321A8794BFC2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58353" y="116632"/>
            <a:ext cx="7902079" cy="576064"/>
          </a:xfrm>
        </p:spPr>
        <p:txBody>
          <a:bodyPr/>
          <a:lstStyle/>
          <a:p>
            <a:pPr marL="800100" lvl="1" indent="-342900" eaLnBrk="1" hangingPunct="1"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003E85"/>
                </a:solidFill>
              </a:rPr>
              <a:t>	</a:t>
            </a:r>
            <a:r>
              <a:rPr lang="ru-RU" sz="2400" b="1" dirty="0">
                <a:solidFill>
                  <a:srgbClr val="003E85"/>
                </a:solidFill>
              </a:rPr>
              <a:t>Официальный сайт (портал) СибГУТИ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-1" t="-1" r="-842" b="20827"/>
          <a:stretch/>
        </p:blipFill>
        <p:spPr>
          <a:xfrm>
            <a:off x="1403647" y="620688"/>
            <a:ext cx="7409623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225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C335D-C664-487D-8FD2-321A8794BFC2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350441" y="-27384"/>
            <a:ext cx="7902079" cy="576064"/>
          </a:xfrm>
        </p:spPr>
        <p:txBody>
          <a:bodyPr/>
          <a:lstStyle/>
          <a:p>
            <a:pPr marL="800100" lvl="1" indent="-342900" algn="l" eaLnBrk="1" hangingPunct="1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3E85"/>
                </a:solidFill>
              </a:rPr>
              <a:t>Личный </a:t>
            </a:r>
            <a:r>
              <a:rPr lang="ru-RU" sz="2400" b="1" dirty="0" smtClean="0">
                <a:solidFill>
                  <a:srgbClr val="003E85"/>
                </a:solidFill>
              </a:rPr>
              <a:t>кабинет </a:t>
            </a:r>
            <a:r>
              <a:rPr lang="en-US" sz="2400" b="1" dirty="0" smtClean="0">
                <a:solidFill>
                  <a:srgbClr val="003E85"/>
                </a:solidFill>
              </a:rPr>
              <a:t>/</a:t>
            </a:r>
            <a:r>
              <a:rPr lang="ru-RU" sz="2400" b="1" dirty="0" smtClean="0">
                <a:solidFill>
                  <a:srgbClr val="003E85"/>
                </a:solidFill>
              </a:rPr>
              <a:t> Страница </a:t>
            </a:r>
            <a:r>
              <a:rPr lang="ru-RU" sz="2400" b="1" dirty="0">
                <a:solidFill>
                  <a:srgbClr val="003E85"/>
                </a:solidFill>
              </a:rPr>
              <a:t>студента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94" y="566274"/>
            <a:ext cx="8622451" cy="5790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802772" y="3534260"/>
            <a:ext cx="1056456" cy="36004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97" y="1574540"/>
            <a:ext cx="8009003" cy="43527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567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C335D-C664-487D-8FD2-321A8794BFC2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350441" y="-27384"/>
            <a:ext cx="7902079" cy="576064"/>
          </a:xfrm>
        </p:spPr>
        <p:txBody>
          <a:bodyPr/>
          <a:lstStyle/>
          <a:p>
            <a:pPr marL="800100" lvl="1" indent="-342900" algn="l" eaLnBrk="1" hangingPunct="1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3E85"/>
                </a:solidFill>
              </a:rPr>
              <a:t>Личный </a:t>
            </a:r>
            <a:r>
              <a:rPr lang="ru-RU" sz="2400" b="1" dirty="0" smtClean="0">
                <a:solidFill>
                  <a:srgbClr val="003E85"/>
                </a:solidFill>
              </a:rPr>
              <a:t>кабинет </a:t>
            </a:r>
            <a:r>
              <a:rPr lang="en-US" sz="2400" b="1" dirty="0" smtClean="0">
                <a:solidFill>
                  <a:srgbClr val="003E85"/>
                </a:solidFill>
              </a:rPr>
              <a:t>/</a:t>
            </a:r>
            <a:r>
              <a:rPr lang="ru-RU" sz="2400" b="1" dirty="0" smtClean="0">
                <a:solidFill>
                  <a:srgbClr val="003E85"/>
                </a:solidFill>
              </a:rPr>
              <a:t> Страница </a:t>
            </a:r>
            <a:r>
              <a:rPr lang="ru-RU" sz="2400" b="1" dirty="0">
                <a:solidFill>
                  <a:srgbClr val="003E85"/>
                </a:solidFill>
              </a:rPr>
              <a:t>студента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15181"/>
          <a:stretch/>
        </p:blipFill>
        <p:spPr>
          <a:xfrm>
            <a:off x="539552" y="692696"/>
            <a:ext cx="8477123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684970" y="3924743"/>
            <a:ext cx="964110" cy="14401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804248" y="2636912"/>
            <a:ext cx="792088" cy="72008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15" y="2466027"/>
            <a:ext cx="8508057" cy="3256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128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C335D-C664-487D-8FD2-321A8794BFC2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918393" y="476672"/>
            <a:ext cx="7902079" cy="576064"/>
          </a:xfrm>
        </p:spPr>
        <p:txBody>
          <a:bodyPr/>
          <a:lstStyle/>
          <a:p>
            <a:pPr lvl="1" algn="l" eaLnBrk="1" hangingPunct="1">
              <a:defRPr/>
            </a:pPr>
            <a:r>
              <a:rPr lang="ru-RU" sz="2400" b="1" dirty="0">
                <a:solidFill>
                  <a:srgbClr val="003E85"/>
                </a:solidFill>
              </a:rPr>
              <a:t>ЭИОС СибГУТИ. </a:t>
            </a:r>
            <a:r>
              <a:rPr lang="ru-RU" sz="2400" b="1" dirty="0" smtClean="0">
                <a:solidFill>
                  <a:srgbClr val="003E85"/>
                </a:solidFill>
              </a:rPr>
              <a:t>Информационная </a:t>
            </a:r>
            <a:r>
              <a:rPr lang="ru-RU" sz="2400" b="1" dirty="0">
                <a:solidFill>
                  <a:srgbClr val="003E85"/>
                </a:solidFill>
              </a:rPr>
              <a:t>система </a:t>
            </a:r>
            <a:r>
              <a:rPr lang="ru-RU" sz="2400" b="1" dirty="0" smtClean="0">
                <a:solidFill>
                  <a:srgbClr val="003E85"/>
                </a:solidFill>
              </a:rPr>
              <a:t/>
            </a:r>
            <a:br>
              <a:rPr lang="ru-RU" sz="2400" b="1" dirty="0" smtClean="0">
                <a:solidFill>
                  <a:srgbClr val="003E85"/>
                </a:solidFill>
              </a:rPr>
            </a:br>
            <a:r>
              <a:rPr lang="ru-RU" sz="2400" b="1" dirty="0" smtClean="0">
                <a:solidFill>
                  <a:srgbClr val="003E85"/>
                </a:solidFill>
              </a:rPr>
              <a:t>поддержки образовательного процесса</a:t>
            </a:r>
            <a:endParaRPr lang="ru-RU" sz="2400" b="1" dirty="0">
              <a:solidFill>
                <a:srgbClr val="003E85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03" y="1219913"/>
            <a:ext cx="8223077" cy="4729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Картинки по запросу mood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01" y="548680"/>
            <a:ext cx="2151879" cy="54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58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C335D-C664-487D-8FD2-321A8794BFC2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58353" y="116632"/>
            <a:ext cx="7902079" cy="576064"/>
          </a:xfrm>
        </p:spPr>
        <p:txBody>
          <a:bodyPr/>
          <a:lstStyle/>
          <a:p>
            <a:pPr marL="800100" lvl="1" indent="-342900" algn="l" eaLnBrk="1" hangingPunct="1"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003E85"/>
                </a:solidFill>
              </a:rPr>
              <a:t>Личный кабинет</a:t>
            </a:r>
            <a:r>
              <a:rPr lang="en-US" sz="2400" b="1" dirty="0" smtClean="0">
                <a:solidFill>
                  <a:srgbClr val="003E85"/>
                </a:solidFill>
              </a:rPr>
              <a:t>/</a:t>
            </a:r>
            <a:r>
              <a:rPr lang="ru-RU" sz="2400" b="1" dirty="0" smtClean="0">
                <a:solidFill>
                  <a:srgbClr val="003E85"/>
                </a:solidFill>
              </a:rPr>
              <a:t>страница преподавателя</a:t>
            </a:r>
            <a:endParaRPr lang="ru-RU" sz="2400" b="1" dirty="0">
              <a:solidFill>
                <a:srgbClr val="003E85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92696"/>
            <a:ext cx="8336042" cy="5692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229" y="1412776"/>
            <a:ext cx="6048672" cy="2993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972" y="535213"/>
            <a:ext cx="5161185" cy="5958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458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C335D-C664-487D-8FD2-321A8794BFC2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58353" y="260648"/>
            <a:ext cx="7902079" cy="576064"/>
          </a:xfrm>
        </p:spPr>
        <p:txBody>
          <a:bodyPr/>
          <a:lstStyle/>
          <a:p>
            <a:pPr marL="800100" lvl="1" indent="-342900" algn="l" eaLnBrk="1" hangingPunct="1">
              <a:defRPr/>
            </a:pPr>
            <a:r>
              <a:rPr lang="ru-RU" sz="2000" b="1" dirty="0" smtClean="0">
                <a:solidFill>
                  <a:srgbClr val="003E85"/>
                </a:solidFill>
              </a:rPr>
              <a:t/>
            </a:r>
            <a:br>
              <a:rPr lang="ru-RU" sz="2000" b="1" dirty="0" smtClean="0">
                <a:solidFill>
                  <a:srgbClr val="003E85"/>
                </a:solidFill>
              </a:rPr>
            </a:br>
            <a:r>
              <a:rPr lang="ru-RU" sz="2000" b="1" dirty="0" smtClean="0">
                <a:solidFill>
                  <a:srgbClr val="003E85"/>
                </a:solidFill>
              </a:rPr>
              <a:t>Исполнение требований </a:t>
            </a:r>
            <a:br>
              <a:rPr lang="ru-RU" sz="2000" b="1" dirty="0" smtClean="0">
                <a:solidFill>
                  <a:srgbClr val="003E85"/>
                </a:solidFill>
              </a:rPr>
            </a:br>
            <a:r>
              <a:rPr lang="ru-RU" sz="2000" b="1" dirty="0" smtClean="0">
                <a:solidFill>
                  <a:srgbClr val="003E85"/>
                </a:solidFill>
              </a:rPr>
              <a:t>Постановления </a:t>
            </a:r>
            <a:r>
              <a:rPr lang="ru-RU" sz="2000" b="1" dirty="0">
                <a:solidFill>
                  <a:srgbClr val="003E85"/>
                </a:solidFill>
              </a:rPr>
              <a:t>Правительства РФ от 10 июля 2013 </a:t>
            </a:r>
            <a:r>
              <a:rPr lang="ru-RU" sz="2000" b="1" dirty="0" smtClean="0">
                <a:solidFill>
                  <a:srgbClr val="003E85"/>
                </a:solidFill>
              </a:rPr>
              <a:t>г. № </a:t>
            </a:r>
            <a:r>
              <a:rPr lang="ru-RU" sz="2000" b="1" dirty="0">
                <a:solidFill>
                  <a:srgbClr val="003E85"/>
                </a:solidFill>
              </a:rPr>
              <a:t>582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96" y="849337"/>
            <a:ext cx="8370693" cy="5603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998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C335D-C664-487D-8FD2-321A8794BFC2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58353" y="260648"/>
            <a:ext cx="7902079" cy="576064"/>
          </a:xfrm>
        </p:spPr>
        <p:txBody>
          <a:bodyPr/>
          <a:lstStyle/>
          <a:p>
            <a:pPr marL="800100" lvl="1" indent="-342900" algn="l" eaLnBrk="1" hangingPunct="1">
              <a:defRPr/>
            </a:pPr>
            <a:r>
              <a:rPr lang="ru-RU" sz="2000" b="1" dirty="0" smtClean="0">
                <a:solidFill>
                  <a:srgbClr val="003E85"/>
                </a:solidFill>
              </a:rPr>
              <a:t/>
            </a:r>
            <a:br>
              <a:rPr lang="ru-RU" sz="2000" b="1" dirty="0" smtClean="0">
                <a:solidFill>
                  <a:srgbClr val="003E85"/>
                </a:solidFill>
              </a:rPr>
            </a:br>
            <a:r>
              <a:rPr lang="ru-RU" sz="2000" b="1" dirty="0" smtClean="0">
                <a:solidFill>
                  <a:srgbClr val="003E85"/>
                </a:solidFill>
              </a:rPr>
              <a:t>Исполнение требований </a:t>
            </a:r>
            <a:br>
              <a:rPr lang="ru-RU" sz="2000" b="1" dirty="0" smtClean="0">
                <a:solidFill>
                  <a:srgbClr val="003E85"/>
                </a:solidFill>
              </a:rPr>
            </a:br>
            <a:r>
              <a:rPr lang="ru-RU" sz="2000" b="1" dirty="0" smtClean="0">
                <a:solidFill>
                  <a:srgbClr val="003E85"/>
                </a:solidFill>
              </a:rPr>
              <a:t>Постановления </a:t>
            </a:r>
            <a:r>
              <a:rPr lang="ru-RU" sz="2000" b="1" dirty="0">
                <a:solidFill>
                  <a:srgbClr val="003E85"/>
                </a:solidFill>
              </a:rPr>
              <a:t>Правительства РФ от 10 июля 2013 </a:t>
            </a:r>
            <a:r>
              <a:rPr lang="ru-RU" sz="2000" b="1" dirty="0" smtClean="0">
                <a:solidFill>
                  <a:srgbClr val="003E85"/>
                </a:solidFill>
              </a:rPr>
              <a:t>г. № </a:t>
            </a:r>
            <a:r>
              <a:rPr lang="ru-RU" sz="2000" b="1" dirty="0">
                <a:solidFill>
                  <a:srgbClr val="003E85"/>
                </a:solidFill>
              </a:rPr>
              <a:t>582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776864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496944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232756"/>
            <a:ext cx="6984776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504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402854" y="907505"/>
            <a:ext cx="6913562" cy="36125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Задача автоматизации деятельности образовательной организации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C335D-C664-487D-8FD2-321A8794BFC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03986529"/>
              </p:ext>
            </p:extLst>
          </p:nvPr>
        </p:nvGraphicFramePr>
        <p:xfrm>
          <a:off x="1500336" y="1268760"/>
          <a:ext cx="6096000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47665" y="2925812"/>
            <a:ext cx="6624735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5B9BD5"/>
                </a:solidFill>
                <a:latin typeface="+mn-lt"/>
              </a:rPr>
              <a:t>Основные критерии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latin typeface="+mn-lt"/>
              </a:rPr>
              <a:t>Бюджет</a:t>
            </a:r>
          </a:p>
          <a:p>
            <a:pPr lvl="1">
              <a:spcAft>
                <a:spcPts val="600"/>
              </a:spcAft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стоимость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приобретения, внедрения и сопровождения программного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продукта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err="1" smtClean="0"/>
              <a:t>Импортозамещение</a:t>
            </a:r>
            <a:r>
              <a:rPr lang="ru-RU" b="1" dirty="0" smtClean="0"/>
              <a:t> ПО</a:t>
            </a:r>
          </a:p>
          <a:p>
            <a:pPr lvl="1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регистрация в Едином реестре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российских программ для ЭВМ и БД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136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C335D-C664-487D-8FD2-321A8794BFC2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902079" cy="576064"/>
          </a:xfrm>
        </p:spPr>
        <p:txBody>
          <a:bodyPr/>
          <a:lstStyle/>
          <a:p>
            <a:pPr marL="800100" lvl="1" indent="-342900" algn="l" eaLnBrk="1" hangingPunct="1"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003E85"/>
                </a:solidFill>
              </a:rPr>
              <a:t>Реализация интеграции на стороне 1С</a:t>
            </a:r>
            <a:endParaRPr lang="ru-RU" sz="2400" b="1" dirty="0">
              <a:solidFill>
                <a:srgbClr val="003E85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57" y="912347"/>
            <a:ext cx="6215463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C:\Users\Gantz.UNIVERSITY\Desktop\Untitled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1655"/>
          <a:stretch/>
        </p:blipFill>
        <p:spPr bwMode="auto">
          <a:xfrm>
            <a:off x="7812360" y="67484"/>
            <a:ext cx="1331640" cy="88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40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801" y="-148833"/>
            <a:ext cx="9521313" cy="7140985"/>
          </a:xfrm>
          <a:prstGeom prst="rect">
            <a:avLst/>
          </a:prstGeom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48943" y="885993"/>
            <a:ext cx="4608512" cy="4271199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4000" dirty="0" smtClean="0">
                <a:solidFill>
                  <a:srgbClr val="003E85"/>
                </a:solidFill>
              </a:rPr>
              <a:t/>
            </a:r>
            <a:br>
              <a:rPr lang="ru-RU" altLang="ru-RU" sz="4000" dirty="0" smtClean="0">
                <a:solidFill>
                  <a:srgbClr val="003E85"/>
                </a:solidFill>
              </a:rPr>
            </a:br>
            <a:r>
              <a:rPr lang="ru-RU" altLang="ru-RU" sz="4000" dirty="0">
                <a:solidFill>
                  <a:srgbClr val="003E85"/>
                </a:solidFill>
              </a:rPr>
              <a:t/>
            </a:r>
            <a:br>
              <a:rPr lang="ru-RU" altLang="ru-RU" sz="4000" dirty="0">
                <a:solidFill>
                  <a:srgbClr val="003E85"/>
                </a:solidFill>
              </a:rPr>
            </a:br>
            <a:r>
              <a:rPr lang="ru-RU" altLang="ru-RU" sz="4000" dirty="0" smtClean="0">
                <a:solidFill>
                  <a:srgbClr val="003E85"/>
                </a:solidFill>
              </a:rPr>
              <a:t/>
            </a:r>
            <a:br>
              <a:rPr lang="ru-RU" altLang="ru-RU" sz="4000" dirty="0" smtClean="0">
                <a:solidFill>
                  <a:srgbClr val="003E85"/>
                </a:solidFill>
              </a:rPr>
            </a:br>
            <a:r>
              <a:rPr lang="ru-RU" altLang="ru-RU" sz="4000" dirty="0">
                <a:solidFill>
                  <a:srgbClr val="003E85"/>
                </a:solidFill>
              </a:rPr>
              <a:t/>
            </a:r>
            <a:br>
              <a:rPr lang="ru-RU" altLang="ru-RU" sz="4000" dirty="0">
                <a:solidFill>
                  <a:srgbClr val="003E85"/>
                </a:solidFill>
              </a:rPr>
            </a:br>
            <a:r>
              <a:rPr lang="ru-RU" altLang="ru-RU" sz="4000" dirty="0" smtClean="0">
                <a:solidFill>
                  <a:srgbClr val="003E85"/>
                </a:solidFill>
              </a:rPr>
              <a:t>ОПЫТ </a:t>
            </a:r>
            <a:br>
              <a:rPr lang="ru-RU" altLang="ru-RU" sz="4000" dirty="0" smtClean="0">
                <a:solidFill>
                  <a:srgbClr val="003E85"/>
                </a:solidFill>
              </a:rPr>
            </a:br>
            <a:r>
              <a:rPr lang="ru-RU" altLang="ru-RU" sz="4000" dirty="0" smtClean="0">
                <a:solidFill>
                  <a:srgbClr val="003E85"/>
                </a:solidFill>
              </a:rPr>
              <a:t>ПРОХОЖДЕНИЯ ПРОВЕРОК ИС</a:t>
            </a:r>
            <a:br>
              <a:rPr lang="ru-RU" altLang="ru-RU" sz="4000" dirty="0" smtClean="0">
                <a:solidFill>
                  <a:srgbClr val="003E85"/>
                </a:solidFill>
              </a:rPr>
            </a:br>
            <a:r>
              <a:rPr lang="ru-RU" altLang="ru-RU" sz="3600" dirty="0" smtClean="0">
                <a:solidFill>
                  <a:srgbClr val="003E85"/>
                </a:solidFill>
              </a:rPr>
              <a:t/>
            </a:r>
            <a:br>
              <a:rPr lang="ru-RU" altLang="ru-RU" sz="3600" dirty="0" smtClean="0">
                <a:solidFill>
                  <a:srgbClr val="003E85"/>
                </a:solidFill>
              </a:rPr>
            </a:br>
            <a:r>
              <a:rPr lang="ru-RU" altLang="ru-RU" sz="3600" dirty="0">
                <a:solidFill>
                  <a:srgbClr val="003E85"/>
                </a:solidFill>
              </a:rPr>
              <a:t/>
            </a:r>
            <a:br>
              <a:rPr lang="ru-RU" altLang="ru-RU" sz="3600" dirty="0">
                <a:solidFill>
                  <a:srgbClr val="003E85"/>
                </a:solidFill>
              </a:rPr>
            </a:br>
            <a:endParaRPr lang="ru-RU" altLang="ru-RU" sz="3600" dirty="0" smtClean="0">
              <a:solidFill>
                <a:srgbClr val="003E85"/>
              </a:solidFill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C335D-C664-487D-8FD2-321A8794BFC2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pic>
        <p:nvPicPr>
          <p:cNvPr id="6148" name="Picture 4" descr="Картинки по запросу роскомнадз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3386590"/>
            <a:ext cx="1979241" cy="103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Картинки по запросу фстэк эмблема"/>
          <p:cNvSpPr>
            <a:spLocks noChangeAspect="1" noChangeArrowheads="1"/>
          </p:cNvSpPr>
          <p:nvPr/>
        </p:nvSpPr>
        <p:spPr bwMode="auto">
          <a:xfrm>
            <a:off x="17738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Картинки по запросу фстэ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 descr="Картинки по запросу фстэ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18975"/>
            <a:ext cx="1968091" cy="153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Картинки по запросу фсб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9" t="9223" r="35784" b="16738"/>
          <a:stretch/>
        </p:blipFill>
        <p:spPr bwMode="auto">
          <a:xfrm>
            <a:off x="6804248" y="4459543"/>
            <a:ext cx="1133057" cy="179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012" y="1032005"/>
            <a:ext cx="1736436" cy="11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26" descr="Картинки по запросу росаккредагентств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72" name="Picture 28" descr="Картинки по запросу росаккредагентство логотип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235" y="500187"/>
            <a:ext cx="2046568" cy="40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Картинки по запросу Государственной инспекции тру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00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475656" y="482377"/>
            <a:ext cx="7090594" cy="7143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ru-RU" sz="2800" dirty="0">
                <a:solidFill>
                  <a:srgbClr val="003E85"/>
                </a:solidFill>
              </a:rPr>
              <a:t>Проверки информационных систем образовательной организации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347864" y="1340768"/>
            <a:ext cx="5544616" cy="4832251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РОСКОМНДАЗОР </a:t>
            </a:r>
          </a:p>
          <a:p>
            <a:r>
              <a:rPr lang="ru-RU" sz="1600" dirty="0" smtClean="0"/>
              <a:t>Контроль </a:t>
            </a:r>
            <a:r>
              <a:rPr lang="ru-RU" sz="1600" dirty="0"/>
              <a:t>и надзор за соответствием обработки персональных данных требованиям </a:t>
            </a:r>
            <a:r>
              <a:rPr lang="ru-RU" sz="1600" dirty="0" smtClean="0"/>
              <a:t>законодательства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b="1" dirty="0" smtClean="0"/>
              <a:t>ФСТЭК, ФСБ</a:t>
            </a:r>
          </a:p>
          <a:p>
            <a:r>
              <a:rPr lang="ru-RU" sz="1600" dirty="0" smtClean="0"/>
              <a:t>Контроль </a:t>
            </a:r>
            <a:r>
              <a:rPr lang="ru-RU" sz="1600" dirty="0"/>
              <a:t>и надзор за выполнением организационных и технических мер по обеспечению безопасности персональных </a:t>
            </a:r>
            <a:r>
              <a:rPr lang="ru-RU" sz="1600" dirty="0" smtClean="0"/>
              <a:t>данных, в </a:t>
            </a:r>
            <a:r>
              <a:rPr lang="ru-RU" sz="1600" dirty="0" err="1" smtClean="0"/>
              <a:t>т.ч</a:t>
            </a:r>
            <a:r>
              <a:rPr lang="ru-RU" sz="1600" dirty="0" smtClean="0"/>
              <a:t>. </a:t>
            </a:r>
            <a:r>
              <a:rPr lang="ru-RU" sz="1600" dirty="0"/>
              <a:t>с использованием средств криптографической защиты </a:t>
            </a:r>
            <a:r>
              <a:rPr lang="ru-RU" sz="1600" dirty="0" smtClean="0"/>
              <a:t>информации</a:t>
            </a:r>
          </a:p>
          <a:p>
            <a:pPr marL="0" indent="0">
              <a:buNone/>
            </a:pPr>
            <a:r>
              <a:rPr lang="ru-RU" sz="2400" b="1" dirty="0" smtClean="0"/>
              <a:t>РОСОБРНАДЗОР</a:t>
            </a:r>
          </a:p>
          <a:p>
            <a:r>
              <a:rPr lang="ru-RU" sz="1600" dirty="0" smtClean="0"/>
              <a:t>Федеральный Государственный  </a:t>
            </a:r>
            <a:r>
              <a:rPr lang="ru-RU" sz="1600" dirty="0"/>
              <a:t>надзор в сфере образования, </a:t>
            </a:r>
            <a:r>
              <a:rPr lang="ru-RU" sz="1600" dirty="0" smtClean="0"/>
              <a:t>Федеральный Государственный контроль </a:t>
            </a:r>
            <a:r>
              <a:rPr lang="ru-RU" sz="1600" dirty="0"/>
              <a:t>качества образования</a:t>
            </a:r>
            <a:endParaRPr lang="ru-RU" sz="1600" dirty="0" smtClean="0"/>
          </a:p>
          <a:p>
            <a:pPr marL="0" indent="0">
              <a:buNone/>
            </a:pPr>
            <a:r>
              <a:rPr lang="ru-RU" sz="2400" b="1" dirty="0" smtClean="0"/>
              <a:t>РОСАККРЕДАГЕНТСВО</a:t>
            </a:r>
          </a:p>
          <a:p>
            <a:r>
              <a:rPr lang="ru-RU" sz="1600" dirty="0" smtClean="0"/>
              <a:t>Аккредитация </a:t>
            </a:r>
            <a:r>
              <a:rPr lang="ru-RU" sz="1600" dirty="0"/>
              <a:t>образовательных программ  </a:t>
            </a:r>
          </a:p>
          <a:p>
            <a:pPr marL="0" indent="0">
              <a:buNone/>
            </a:pPr>
            <a:endParaRPr lang="ru-RU" sz="1600" dirty="0" smtClean="0"/>
          </a:p>
          <a:p>
            <a:endParaRPr lang="ru-RU" sz="1100" dirty="0" smtClean="0"/>
          </a:p>
          <a:p>
            <a:endParaRPr lang="ru-RU" sz="11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C335D-C664-487D-8FD2-321A8794BFC2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Picture 4" descr="Картинки по запросу роском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244" y="1491704"/>
            <a:ext cx="1650463" cy="86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Картинки по запросу фстэк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1" t="12749" r="20643" b="10420"/>
          <a:stretch/>
        </p:blipFill>
        <p:spPr bwMode="auto">
          <a:xfrm>
            <a:off x="1829106" y="2644429"/>
            <a:ext cx="680357" cy="74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Картинки по запросу фсб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9" t="9223" r="35784" b="16738"/>
          <a:stretch/>
        </p:blipFill>
        <p:spPr bwMode="auto">
          <a:xfrm>
            <a:off x="2477178" y="2579172"/>
            <a:ext cx="545522" cy="86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" descr="Похожее изображени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2" r="12359"/>
          <a:stretch/>
        </p:blipFill>
        <p:spPr bwMode="auto">
          <a:xfrm>
            <a:off x="1848613" y="3933056"/>
            <a:ext cx="1057726" cy="9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8" descr="Картинки по запросу росаккредагентство логотип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229200"/>
            <a:ext cx="18036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380312" y="1332958"/>
            <a:ext cx="136815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ИСПДн</a:t>
            </a:r>
            <a:r>
              <a:rPr lang="ru-RU" dirty="0" smtClean="0"/>
              <a:t>, </a:t>
            </a:r>
          </a:p>
          <a:p>
            <a:pPr algn="ctr"/>
            <a:r>
              <a:rPr lang="ru-RU" dirty="0" smtClean="0"/>
              <a:t>ОРД </a:t>
            </a:r>
            <a:r>
              <a:rPr lang="ru-RU" dirty="0" err="1" smtClean="0"/>
              <a:t>ПДн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380312" y="2852936"/>
            <a:ext cx="136815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ОРД, </a:t>
            </a:r>
            <a:r>
              <a:rPr lang="ru-RU" dirty="0"/>
              <a:t>ТСЗ</a:t>
            </a:r>
            <a:r>
              <a:rPr lang="ru-RU" dirty="0" smtClean="0"/>
              <a:t> </a:t>
            </a:r>
            <a:r>
              <a:rPr lang="ru-RU" dirty="0" err="1" smtClean="0"/>
              <a:t>ИСПДн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СКЗИ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80312" y="4221088"/>
            <a:ext cx="1368152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ЭИОС, САЙТ,</a:t>
            </a:r>
          </a:p>
          <a:p>
            <a:pPr algn="ctr"/>
            <a:r>
              <a:rPr lang="ru-RU" dirty="0" smtClean="0"/>
              <a:t>ПО,</a:t>
            </a:r>
          </a:p>
          <a:p>
            <a:pPr algn="ctr"/>
            <a:r>
              <a:rPr lang="ru-RU" dirty="0"/>
              <a:t>ИКТ</a:t>
            </a: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59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580554" y="219607"/>
            <a:ext cx="7090594" cy="7143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ru-RU" sz="3600" dirty="0" smtClean="0">
                <a:solidFill>
                  <a:srgbClr val="003E85"/>
                </a:solidFill>
              </a:rPr>
              <a:t>Проверки ИС </a:t>
            </a:r>
            <a:r>
              <a:rPr lang="ru-RU" sz="3600" dirty="0" err="1" smtClean="0">
                <a:solidFill>
                  <a:srgbClr val="003E85"/>
                </a:solidFill>
              </a:rPr>
              <a:t>Роскомнадзора</a:t>
            </a:r>
            <a:endParaRPr lang="ru-RU" sz="3600" dirty="0">
              <a:solidFill>
                <a:srgbClr val="003E85"/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547664" y="1052736"/>
            <a:ext cx="7344816" cy="454421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sz="1800" dirty="0" smtClean="0"/>
              <a:t>проверка </a:t>
            </a:r>
            <a:r>
              <a:rPr lang="ru-RU" sz="1800" dirty="0"/>
              <a:t>правовых оснований обработки персональных данных</a:t>
            </a:r>
            <a:br>
              <a:rPr lang="ru-RU" sz="1800" dirty="0"/>
            </a:br>
            <a:r>
              <a:rPr lang="ru-RU" sz="1800" dirty="0"/>
              <a:t>соответствие объема </a:t>
            </a:r>
            <a:r>
              <a:rPr lang="ru-RU" sz="1800" dirty="0" smtClean="0"/>
              <a:t>и состава </a:t>
            </a:r>
            <a:r>
              <a:rPr lang="ru-RU" sz="1800" dirty="0" err="1" smtClean="0"/>
              <a:t>ПДн</a:t>
            </a:r>
            <a:r>
              <a:rPr lang="ru-RU" sz="1800" dirty="0" smtClean="0"/>
              <a:t> целям обработки</a:t>
            </a:r>
            <a:r>
              <a:rPr lang="en-US" sz="1800" dirty="0" smtClean="0"/>
              <a:t>;</a:t>
            </a:r>
            <a:endParaRPr lang="ru-RU" sz="1800" dirty="0" smtClean="0"/>
          </a:p>
          <a:p>
            <a:pPr>
              <a:spcAft>
                <a:spcPts val="600"/>
              </a:spcAft>
            </a:pPr>
            <a:r>
              <a:rPr lang="ru-RU" sz="1800" dirty="0" smtClean="0"/>
              <a:t>документы</a:t>
            </a:r>
            <a:r>
              <a:rPr lang="ru-RU" sz="1800" dirty="0"/>
              <a:t>, характер информации в которых предполагает или допускает включение в них персональных данных; </a:t>
            </a:r>
            <a:endParaRPr lang="en-US" sz="1800" dirty="0" smtClean="0"/>
          </a:p>
          <a:p>
            <a:pPr>
              <a:spcAft>
                <a:spcPts val="600"/>
              </a:spcAft>
            </a:pPr>
            <a:r>
              <a:rPr lang="ru-RU" sz="1800" dirty="0"/>
              <a:t>проверка сведений, указанных в Уведомлении в реестре операторов </a:t>
            </a:r>
            <a:r>
              <a:rPr lang="ru-RU" sz="1800" dirty="0" err="1"/>
              <a:t>ПДн</a:t>
            </a:r>
            <a:r>
              <a:rPr lang="en-US" sz="1800" dirty="0"/>
              <a:t>;</a:t>
            </a:r>
            <a:endParaRPr lang="ru-RU" sz="1800" dirty="0"/>
          </a:p>
          <a:p>
            <a:pPr>
              <a:spcAft>
                <a:spcPts val="600"/>
              </a:spcAft>
            </a:pPr>
            <a:r>
              <a:rPr lang="ru-RU" sz="1800" b="1" dirty="0" smtClean="0"/>
              <a:t>информационные </a:t>
            </a:r>
            <a:r>
              <a:rPr lang="ru-RU" sz="1800" b="1" dirty="0"/>
              <a:t>системы персональных </a:t>
            </a:r>
            <a:r>
              <a:rPr lang="ru-RU" sz="1800" b="1" dirty="0" smtClean="0"/>
              <a:t>данных (</a:t>
            </a:r>
            <a:r>
              <a:rPr lang="ru-RU" sz="1800" b="1" dirty="0" err="1" smtClean="0"/>
              <a:t>ИСПДн</a:t>
            </a:r>
            <a:r>
              <a:rPr lang="ru-RU" sz="1800" b="1" dirty="0" smtClean="0"/>
              <a:t>)</a:t>
            </a:r>
            <a:endParaRPr lang="ru-RU" sz="1800" dirty="0" smtClean="0"/>
          </a:p>
          <a:p>
            <a:pPr marL="0" indent="0">
              <a:spcAft>
                <a:spcPts val="600"/>
              </a:spcAft>
              <a:buNone/>
            </a:pPr>
            <a:endParaRPr lang="ru-RU" sz="5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ru-RU" sz="1800" dirty="0" smtClean="0"/>
              <a:t>Мероприятия </a:t>
            </a:r>
            <a:r>
              <a:rPr lang="ru-RU" sz="1800" dirty="0"/>
              <a:t>систематического </a:t>
            </a:r>
            <a:r>
              <a:rPr lang="ru-RU" sz="1800" dirty="0" smtClean="0"/>
              <a:t>наблюдения: проверка сайта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 smtClean="0"/>
          </a:p>
          <a:p>
            <a:pPr marL="0" indent="0" algn="ctr">
              <a:spcAft>
                <a:spcPts val="600"/>
              </a:spcAft>
              <a:buNone/>
            </a:pPr>
            <a:r>
              <a:rPr lang="ru-RU" sz="1800" b="1" dirty="0" smtClean="0"/>
              <a:t>Не </a:t>
            </a:r>
            <a:r>
              <a:rPr lang="ru-RU" sz="1800" b="1" dirty="0"/>
              <a:t>проверяет </a:t>
            </a:r>
            <a:r>
              <a:rPr lang="ru-RU" sz="1800" b="1" dirty="0" smtClean="0"/>
              <a:t>техническую защиту </a:t>
            </a:r>
            <a:r>
              <a:rPr lang="ru-RU" sz="1800" b="1" dirty="0" err="1" smtClean="0"/>
              <a:t>ПДн</a:t>
            </a:r>
            <a:r>
              <a:rPr lang="ru-RU" sz="1800" b="1" dirty="0" smtClean="0"/>
              <a:t> в </a:t>
            </a:r>
            <a:r>
              <a:rPr lang="ru-RU" sz="1800" b="1" dirty="0" err="1" smtClean="0"/>
              <a:t>ИСПДн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endParaRPr lang="ru-RU" sz="1100" dirty="0" smtClean="0"/>
          </a:p>
          <a:p>
            <a:endParaRPr lang="ru-RU" sz="11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C335D-C664-487D-8FD2-321A8794BFC2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46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580554" y="219607"/>
            <a:ext cx="7090594" cy="7143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ru-RU" sz="3600" dirty="0" smtClean="0">
                <a:solidFill>
                  <a:srgbClr val="003E85"/>
                </a:solidFill>
              </a:rPr>
              <a:t>Проверки ИС </a:t>
            </a:r>
            <a:r>
              <a:rPr lang="ru-RU" sz="3600" dirty="0" err="1" smtClean="0">
                <a:solidFill>
                  <a:srgbClr val="003E85"/>
                </a:solidFill>
              </a:rPr>
              <a:t>Роскомнадзора</a:t>
            </a:r>
            <a:endParaRPr lang="ru-RU" sz="3600" dirty="0">
              <a:solidFill>
                <a:srgbClr val="003E85"/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547664" y="980728"/>
            <a:ext cx="7344816" cy="496855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ru-RU" sz="1800" b="1" dirty="0" smtClean="0"/>
              <a:t>Что проверяют, на что обратить внимание</a:t>
            </a:r>
          </a:p>
          <a:p>
            <a:r>
              <a:rPr lang="ru-RU" sz="1800" dirty="0" smtClean="0"/>
              <a:t>уведомление </a:t>
            </a:r>
            <a:r>
              <a:rPr lang="ru-RU" sz="1800" dirty="0"/>
              <a:t>в реестре операторов </a:t>
            </a:r>
            <a:r>
              <a:rPr lang="ru-RU" sz="1800" dirty="0" err="1" smtClean="0"/>
              <a:t>ПДн</a:t>
            </a:r>
            <a:endParaRPr lang="ru-RU" sz="1800" dirty="0" smtClean="0"/>
          </a:p>
          <a:p>
            <a:pPr lvl="1"/>
            <a:r>
              <a:rPr lang="ru-RU" sz="1400" dirty="0" smtClean="0"/>
              <a:t>вовремя актуализировать при смене ответственных должностных лиц,  контактов</a:t>
            </a:r>
          </a:p>
          <a:p>
            <a:r>
              <a:rPr lang="ru-RU" sz="1800" dirty="0" smtClean="0"/>
              <a:t>документы</a:t>
            </a:r>
            <a:r>
              <a:rPr lang="ru-RU" sz="1800" dirty="0"/>
              <a:t>, </a:t>
            </a:r>
            <a:r>
              <a:rPr lang="ru-RU" sz="1800" dirty="0" smtClean="0"/>
              <a:t>содержащие </a:t>
            </a:r>
            <a:r>
              <a:rPr lang="ru-RU" sz="1800" dirty="0" err="1" smtClean="0"/>
              <a:t>ПДн</a:t>
            </a:r>
            <a:r>
              <a:rPr lang="ru-RU" sz="1800" dirty="0" smtClean="0"/>
              <a:t>: заявления</a:t>
            </a:r>
            <a:r>
              <a:rPr lang="ru-RU" sz="1800" dirty="0"/>
              <a:t>, анкеты, журналы и пр.; </a:t>
            </a:r>
            <a:endParaRPr lang="ru-RU" sz="1800" dirty="0" smtClean="0"/>
          </a:p>
          <a:p>
            <a:r>
              <a:rPr lang="ru-RU" sz="1800" dirty="0" smtClean="0"/>
              <a:t>документы</a:t>
            </a:r>
            <a:r>
              <a:rPr lang="ru-RU" sz="1800" dirty="0"/>
              <a:t>, подтверждающие уничтожение </a:t>
            </a:r>
            <a:r>
              <a:rPr lang="ru-RU" sz="1800" dirty="0" smtClean="0"/>
              <a:t>(обезличивание) </a:t>
            </a:r>
            <a:r>
              <a:rPr lang="ru-RU" sz="1800" dirty="0" err="1" smtClean="0"/>
              <a:t>ПДн</a:t>
            </a:r>
            <a:r>
              <a:rPr lang="ru-RU" sz="1800" dirty="0" smtClean="0"/>
              <a:t> по </a:t>
            </a:r>
            <a:r>
              <a:rPr lang="ru-RU" sz="1800" dirty="0"/>
              <a:t>достижению цели </a:t>
            </a:r>
            <a:r>
              <a:rPr lang="ru-RU" sz="1800" dirty="0" smtClean="0"/>
              <a:t>обработки </a:t>
            </a:r>
          </a:p>
          <a:p>
            <a:pPr lvl="1"/>
            <a:r>
              <a:rPr lang="ru-RU" sz="1400" dirty="0" smtClean="0"/>
              <a:t>Акты уничтожения </a:t>
            </a:r>
            <a:r>
              <a:rPr lang="ru-RU" sz="1400" dirty="0" err="1" smtClean="0"/>
              <a:t>ПДн</a:t>
            </a:r>
            <a:r>
              <a:rPr lang="ru-RU" sz="1400" dirty="0" smtClean="0"/>
              <a:t> (на бумажных и машинных носителях), обезличивания </a:t>
            </a:r>
            <a:r>
              <a:rPr lang="ru-RU" sz="1400" dirty="0" err="1" smtClean="0"/>
              <a:t>ПДн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АБИТУРИЕРТЫ!!!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ru-RU" sz="1800" dirty="0" smtClean="0"/>
              <a:t>письменные </a:t>
            </a:r>
            <a:r>
              <a:rPr lang="ru-RU" sz="1800" dirty="0"/>
              <a:t>согласия субъектов </a:t>
            </a:r>
            <a:r>
              <a:rPr lang="ru-RU" sz="1800" dirty="0" err="1" smtClean="0"/>
              <a:t>ПДн</a:t>
            </a:r>
            <a:r>
              <a:rPr lang="ru-RU" sz="1800" dirty="0" smtClean="0"/>
              <a:t> на </a:t>
            </a:r>
            <a:r>
              <a:rPr lang="ru-RU" sz="1800" dirty="0"/>
              <a:t>обработку их </a:t>
            </a:r>
            <a:r>
              <a:rPr lang="ru-RU" sz="1800" dirty="0" err="1" smtClean="0"/>
              <a:t>ПДн</a:t>
            </a:r>
            <a:r>
              <a:rPr lang="ru-RU" sz="1800" dirty="0" smtClean="0"/>
              <a:t>;</a:t>
            </a:r>
          </a:p>
          <a:p>
            <a:pPr lvl="1"/>
            <a:r>
              <a:rPr lang="ru-RU" sz="1400" dirty="0"/>
              <a:t>В согласии на обработку обязательно указывается цель обработки =</a:t>
            </a:r>
            <a:r>
              <a:rPr lang="en-US" sz="1400" dirty="0"/>
              <a:t>&gt; </a:t>
            </a:r>
            <a:r>
              <a:rPr lang="ru-RU" sz="1400" dirty="0"/>
              <a:t>разные цели – разные согласия (абитуриенты, студенты, работники)</a:t>
            </a:r>
          </a:p>
          <a:p>
            <a:r>
              <a:rPr lang="ru-RU" sz="1800" dirty="0" smtClean="0"/>
              <a:t>наличие </a:t>
            </a:r>
            <a:r>
              <a:rPr lang="ru-RU" sz="1800" dirty="0"/>
              <a:t>законных оснований для обработки конкретных </a:t>
            </a:r>
            <a:r>
              <a:rPr lang="ru-RU" sz="1800" dirty="0" err="1"/>
              <a:t>ПДн</a:t>
            </a:r>
            <a:r>
              <a:rPr lang="ru-RU" sz="1800" dirty="0"/>
              <a:t>:</a:t>
            </a:r>
          </a:p>
          <a:p>
            <a:pPr lvl="1"/>
            <a:r>
              <a:rPr lang="ru-RU" sz="1400" dirty="0"/>
              <a:t>Не должно быть «лишних» </a:t>
            </a:r>
            <a:r>
              <a:rPr lang="ru-RU" sz="1400" dirty="0" err="1"/>
              <a:t>Пдн</a:t>
            </a:r>
            <a:r>
              <a:rPr lang="ru-RU" sz="1400" dirty="0"/>
              <a:t> на сайте, в анкетах абитуриентов и студентов, в </a:t>
            </a:r>
            <a:r>
              <a:rPr lang="ru-RU" sz="1400" dirty="0" err="1" smtClean="0"/>
              <a:t>ИСПДн</a:t>
            </a:r>
            <a:r>
              <a:rPr lang="ru-RU" sz="1400" dirty="0" smtClean="0"/>
              <a:t> – копии экранных форм внесения </a:t>
            </a:r>
            <a:r>
              <a:rPr lang="ru-RU" sz="1400" dirty="0" err="1" smtClean="0"/>
              <a:t>ПДн</a:t>
            </a:r>
            <a:r>
              <a:rPr lang="ru-RU" sz="1400" dirty="0" smtClean="0"/>
              <a:t> в </a:t>
            </a:r>
            <a:r>
              <a:rPr lang="ru-RU" sz="1400" dirty="0" err="1" smtClean="0"/>
              <a:t>ИСПДн</a:t>
            </a:r>
            <a:endParaRPr lang="ru-RU" dirty="0" smtClean="0"/>
          </a:p>
          <a:p>
            <a:r>
              <a:rPr lang="ru-RU" sz="1800" dirty="0" smtClean="0"/>
              <a:t>документы</a:t>
            </a:r>
            <a:r>
              <a:rPr lang="ru-RU" sz="1800" dirty="0"/>
              <a:t>, </a:t>
            </a:r>
            <a:r>
              <a:rPr lang="ru-RU" sz="1800" dirty="0" smtClean="0"/>
              <a:t>подтверждающие </a:t>
            </a:r>
            <a:r>
              <a:rPr lang="ru-RU" sz="1800" dirty="0"/>
              <a:t>место размещения баз </a:t>
            </a:r>
            <a:r>
              <a:rPr lang="ru-RU" sz="1800" dirty="0" err="1" smtClean="0"/>
              <a:t>ИСПДн</a:t>
            </a:r>
            <a:r>
              <a:rPr lang="ru-RU" sz="1800" dirty="0" smtClean="0"/>
              <a:t>: </a:t>
            </a:r>
          </a:p>
          <a:p>
            <a:pPr lvl="1"/>
            <a:r>
              <a:rPr lang="ru-RU" sz="1400" dirty="0" smtClean="0"/>
              <a:t>схемы размещения </a:t>
            </a:r>
            <a:r>
              <a:rPr lang="ru-RU" sz="1400" dirty="0" err="1" smtClean="0"/>
              <a:t>ИСПДн</a:t>
            </a:r>
            <a:r>
              <a:rPr lang="ru-RU" sz="1400" dirty="0" smtClean="0"/>
              <a:t>: серверных частей </a:t>
            </a:r>
            <a:r>
              <a:rPr lang="ru-RU" sz="1400" dirty="0" err="1" smtClean="0"/>
              <a:t>ИСПДн</a:t>
            </a:r>
            <a:r>
              <a:rPr lang="ru-RU" sz="1400" dirty="0" smtClean="0"/>
              <a:t>, БД, машинных носителей </a:t>
            </a:r>
            <a:r>
              <a:rPr lang="ru-RU" sz="1400" dirty="0" err="1" smtClean="0"/>
              <a:t>ПДн</a:t>
            </a:r>
            <a:r>
              <a:rPr lang="ru-RU" sz="1400" dirty="0" smtClean="0"/>
              <a:t> и АРМ, подключаемых к </a:t>
            </a:r>
            <a:r>
              <a:rPr lang="ru-RU" sz="1400" dirty="0" err="1" smtClean="0"/>
              <a:t>ИСПДн</a:t>
            </a:r>
            <a:r>
              <a:rPr lang="ru-RU" sz="1400" dirty="0" smtClean="0"/>
              <a:t> </a:t>
            </a:r>
          </a:p>
          <a:p>
            <a:pPr marL="0" indent="0">
              <a:buNone/>
            </a:pP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endParaRPr lang="ru-RU" sz="1100" dirty="0" smtClean="0"/>
          </a:p>
          <a:p>
            <a:endParaRPr lang="ru-RU" sz="11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C335D-C664-487D-8FD2-321A8794BFC2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7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580554" y="219607"/>
            <a:ext cx="7090594" cy="7143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ru-RU" sz="3600" dirty="0" smtClean="0">
                <a:solidFill>
                  <a:srgbClr val="003E85"/>
                </a:solidFill>
              </a:rPr>
              <a:t>Проверки ИС </a:t>
            </a:r>
            <a:r>
              <a:rPr lang="ru-RU" sz="3600" dirty="0" err="1" smtClean="0">
                <a:solidFill>
                  <a:srgbClr val="003E85"/>
                </a:solidFill>
              </a:rPr>
              <a:t>Роскомнадзора</a:t>
            </a:r>
            <a:endParaRPr lang="ru-RU" sz="3600" dirty="0">
              <a:solidFill>
                <a:srgbClr val="003E85"/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547664" y="980728"/>
            <a:ext cx="7344816" cy="496855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ru-RU" sz="2000" b="1" dirty="0" smtClean="0"/>
              <a:t>         Схемы размещения частей </a:t>
            </a:r>
            <a:r>
              <a:rPr lang="ru-RU" sz="2000" b="1" dirty="0" err="1" smtClean="0"/>
              <a:t>ИСПДн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endParaRPr lang="ru-RU" sz="1100" dirty="0" smtClean="0"/>
          </a:p>
          <a:p>
            <a:endParaRPr lang="ru-RU" sz="11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C335D-C664-487D-8FD2-321A8794BFC2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041" y="1628800"/>
            <a:ext cx="5650319" cy="453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26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580554" y="219607"/>
            <a:ext cx="7090594" cy="7143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ru-RU" sz="3600" dirty="0" smtClean="0">
                <a:solidFill>
                  <a:srgbClr val="003E85"/>
                </a:solidFill>
              </a:rPr>
              <a:t>Проверки ИС </a:t>
            </a:r>
            <a:r>
              <a:rPr lang="ru-RU" sz="3600" dirty="0" err="1" smtClean="0">
                <a:solidFill>
                  <a:srgbClr val="003E85"/>
                </a:solidFill>
              </a:rPr>
              <a:t>Роскомнадзора</a:t>
            </a:r>
            <a:endParaRPr lang="ru-RU" sz="3600" dirty="0">
              <a:solidFill>
                <a:srgbClr val="003E85"/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580554" y="908720"/>
            <a:ext cx="7311926" cy="468052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ru-RU" sz="2000" b="1" dirty="0"/>
              <a:t>Что проверяют, на что обратить внимание</a:t>
            </a:r>
          </a:p>
          <a:p>
            <a:r>
              <a:rPr lang="ru-RU" sz="1800" dirty="0" smtClean="0"/>
              <a:t>локальные акты, </a:t>
            </a:r>
            <a:r>
              <a:rPr lang="ru-RU" sz="1800" dirty="0"/>
              <a:t>регламентирующие порядок и условия обработки персональных </a:t>
            </a:r>
            <a:r>
              <a:rPr lang="ru-RU" sz="1800" dirty="0" smtClean="0"/>
              <a:t>данных:</a:t>
            </a:r>
          </a:p>
          <a:p>
            <a:pPr lvl="1"/>
            <a:r>
              <a:rPr lang="ru-RU" sz="1400" dirty="0" smtClean="0"/>
              <a:t>Положение о </a:t>
            </a:r>
            <a:r>
              <a:rPr lang="ru-RU" sz="1400" dirty="0" err="1" smtClean="0"/>
              <a:t>ПДн</a:t>
            </a:r>
            <a:r>
              <a:rPr lang="ru-RU" sz="1400" dirty="0" smtClean="0"/>
              <a:t>, </a:t>
            </a:r>
          </a:p>
          <a:p>
            <a:pPr lvl="1"/>
            <a:r>
              <a:rPr lang="ru-RU" sz="1400" dirty="0" smtClean="0"/>
              <a:t>Приказ о назначении ответственного за организацию обработки и защиты </a:t>
            </a:r>
            <a:r>
              <a:rPr lang="ru-RU" sz="1400" dirty="0" err="1" smtClean="0"/>
              <a:t>ПДн</a:t>
            </a:r>
            <a:endParaRPr lang="ru-RU" sz="1400" dirty="0" smtClean="0"/>
          </a:p>
          <a:p>
            <a:pPr lvl="1"/>
            <a:r>
              <a:rPr lang="ru-RU" sz="1400" dirty="0" smtClean="0"/>
              <a:t>Перечни лиц, допущенных к обработке </a:t>
            </a:r>
            <a:r>
              <a:rPr lang="ru-RU" sz="1400" dirty="0" err="1" smtClean="0"/>
              <a:t>ПДн</a:t>
            </a:r>
            <a:r>
              <a:rPr lang="ru-RU" sz="1400" dirty="0" smtClean="0"/>
              <a:t>, в </a:t>
            </a:r>
            <a:r>
              <a:rPr lang="ru-RU" sz="1400" dirty="0" err="1" smtClean="0"/>
              <a:t>т.ч</a:t>
            </a:r>
            <a:r>
              <a:rPr lang="ru-RU" sz="1400" dirty="0" smtClean="0"/>
              <a:t>. в </a:t>
            </a:r>
            <a:r>
              <a:rPr lang="ru-RU" sz="1400" dirty="0" err="1" smtClean="0"/>
              <a:t>ИСПДн</a:t>
            </a:r>
            <a:r>
              <a:rPr lang="ru-RU" sz="1400" dirty="0" smtClean="0"/>
              <a:t>,</a:t>
            </a:r>
          </a:p>
          <a:p>
            <a:pPr lvl="1"/>
            <a:r>
              <a:rPr lang="ru-RU" sz="1400" dirty="0" smtClean="0"/>
              <a:t>Места хранения и </a:t>
            </a:r>
            <a:r>
              <a:rPr lang="ru-RU" sz="1400" dirty="0" err="1" smtClean="0"/>
              <a:t>Пдн</a:t>
            </a:r>
            <a:r>
              <a:rPr lang="ru-RU" sz="1400" dirty="0" smtClean="0"/>
              <a:t>, </a:t>
            </a:r>
          </a:p>
          <a:p>
            <a:pPr lvl="1"/>
            <a:r>
              <a:rPr lang="ru-RU" sz="1400" b="1" dirty="0" smtClean="0"/>
              <a:t>Перечни </a:t>
            </a:r>
            <a:r>
              <a:rPr lang="ru-RU" sz="1400" b="1" dirty="0" err="1" smtClean="0"/>
              <a:t>ИСПДн</a:t>
            </a:r>
            <a:r>
              <a:rPr lang="ru-RU" sz="1400" b="1" dirty="0" smtClean="0"/>
              <a:t>, назначение администраторов </a:t>
            </a:r>
            <a:r>
              <a:rPr lang="ru-RU" sz="1400" b="1" dirty="0" err="1" smtClean="0"/>
              <a:t>ИСПДн</a:t>
            </a:r>
            <a:r>
              <a:rPr lang="ru-RU" sz="1400" b="1" dirty="0" smtClean="0"/>
              <a:t> и администратора ИБ, </a:t>
            </a:r>
          </a:p>
          <a:p>
            <a:pPr lvl="1"/>
            <a:r>
              <a:rPr lang="ru-RU" sz="1400" b="1" dirty="0" smtClean="0"/>
              <a:t>Инструкции пользователя </a:t>
            </a:r>
            <a:r>
              <a:rPr lang="ru-RU" sz="1400" b="1" dirty="0" err="1" smtClean="0"/>
              <a:t>ИСПДн</a:t>
            </a:r>
            <a:r>
              <a:rPr lang="ru-RU" sz="1400" b="1" dirty="0" smtClean="0"/>
              <a:t>, администратора </a:t>
            </a:r>
            <a:r>
              <a:rPr lang="ru-RU" sz="1400" b="1" dirty="0" err="1" smtClean="0"/>
              <a:t>ИСПДн</a:t>
            </a:r>
            <a:r>
              <a:rPr lang="ru-RU" sz="1400" b="1" dirty="0" smtClean="0"/>
              <a:t>, антивирусной защите, резервному копированию и восстановлению работоспособности </a:t>
            </a:r>
            <a:r>
              <a:rPr lang="ru-RU" sz="1400" b="1" dirty="0" err="1" smtClean="0"/>
              <a:t>ИСПДн</a:t>
            </a:r>
            <a:r>
              <a:rPr lang="ru-RU" sz="1400" dirty="0" smtClean="0"/>
              <a:t>, </a:t>
            </a:r>
          </a:p>
          <a:p>
            <a:pPr lvl="1"/>
            <a:r>
              <a:rPr lang="ru-RU" sz="1400" dirty="0" smtClean="0"/>
              <a:t>Инструкции по уничтожению  </a:t>
            </a:r>
            <a:r>
              <a:rPr lang="ru-RU" sz="1400" dirty="0" err="1" smtClean="0"/>
              <a:t>Пдн</a:t>
            </a:r>
            <a:r>
              <a:rPr lang="ru-RU" sz="1400" dirty="0" smtClean="0"/>
              <a:t>, комиссия по </a:t>
            </a:r>
            <a:r>
              <a:rPr lang="ru-RU" sz="1400" dirty="0"/>
              <a:t>уничтожению  </a:t>
            </a:r>
            <a:r>
              <a:rPr lang="ru-RU" sz="1400" dirty="0" err="1"/>
              <a:t>Пдн</a:t>
            </a:r>
            <a:endParaRPr lang="ru-RU" sz="1400" dirty="0" smtClean="0"/>
          </a:p>
          <a:p>
            <a:r>
              <a:rPr lang="ru-RU" sz="1800" dirty="0"/>
              <a:t>ознакомление работников, осуществляющих обработку </a:t>
            </a:r>
            <a:r>
              <a:rPr lang="ru-RU" sz="1800" dirty="0" err="1" smtClean="0"/>
              <a:t>ПДн</a:t>
            </a:r>
            <a:r>
              <a:rPr lang="ru-RU" sz="1800" dirty="0" smtClean="0"/>
              <a:t>, </a:t>
            </a:r>
            <a:r>
              <a:rPr lang="ru-RU" sz="1800" dirty="0"/>
              <a:t>с </a:t>
            </a:r>
            <a:r>
              <a:rPr lang="ru-RU" sz="1800" dirty="0" smtClean="0"/>
              <a:t>локальными </a:t>
            </a:r>
            <a:r>
              <a:rPr lang="ru-RU" sz="1800" dirty="0"/>
              <a:t>актами по вопросам обработки </a:t>
            </a:r>
            <a:r>
              <a:rPr lang="ru-RU" sz="1800" dirty="0" err="1" smtClean="0"/>
              <a:t>Пдн</a:t>
            </a:r>
            <a:endParaRPr lang="ru-RU" sz="1800" dirty="0"/>
          </a:p>
          <a:p>
            <a:pPr lvl="1"/>
            <a:r>
              <a:rPr lang="ru-RU" sz="1400" dirty="0" smtClean="0"/>
              <a:t>Листы ознакомления с положениями, приказами, инструкциями</a:t>
            </a:r>
            <a:endParaRPr lang="en-US" sz="1400" dirty="0"/>
          </a:p>
          <a:p>
            <a:pPr lvl="1"/>
            <a:endParaRPr lang="en-US" sz="800" dirty="0" smtClean="0"/>
          </a:p>
          <a:p>
            <a:pPr marL="400050" lvl="1" indent="0">
              <a:buNone/>
            </a:pPr>
            <a:r>
              <a:rPr lang="ru-RU" sz="1800" dirty="0" smtClean="0">
                <a:solidFill>
                  <a:srgbClr val="003E85"/>
                </a:solidFill>
              </a:rPr>
              <a:t>Административная </a:t>
            </a:r>
            <a:r>
              <a:rPr lang="ru-RU" sz="1800" dirty="0">
                <a:solidFill>
                  <a:srgbClr val="003E85"/>
                </a:solidFill>
              </a:rPr>
              <a:t>ответственность за нарушение законодательства в области </a:t>
            </a:r>
            <a:r>
              <a:rPr lang="ru-RU" sz="1800" dirty="0" err="1">
                <a:solidFill>
                  <a:srgbClr val="003E85"/>
                </a:solidFill>
              </a:rPr>
              <a:t>ПДн</a:t>
            </a:r>
            <a:r>
              <a:rPr lang="ru-RU" sz="1800" dirty="0">
                <a:solidFill>
                  <a:srgbClr val="003E85"/>
                </a:solidFill>
              </a:rPr>
              <a:t> установлена ст. 13.11 КоАП РФ. Штрафы для </a:t>
            </a:r>
            <a:r>
              <a:rPr lang="ru-RU" sz="1800" dirty="0" err="1">
                <a:solidFill>
                  <a:srgbClr val="003E85"/>
                </a:solidFill>
              </a:rPr>
              <a:t>юр.лиц</a:t>
            </a:r>
            <a:r>
              <a:rPr lang="ru-RU" sz="1800" dirty="0">
                <a:solidFill>
                  <a:srgbClr val="003E85"/>
                </a:solidFill>
              </a:rPr>
              <a:t> от 15 000 до 75 000 рублей за каждое нарушение.</a:t>
            </a:r>
            <a:br>
              <a:rPr lang="ru-RU" sz="1800" dirty="0">
                <a:solidFill>
                  <a:srgbClr val="003E85"/>
                </a:solidFill>
              </a:rPr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200" dirty="0"/>
          </a:p>
          <a:p>
            <a:pPr marL="0" indent="0">
              <a:buNone/>
            </a:pPr>
            <a:endParaRPr lang="ru-RU" sz="1600" dirty="0" smtClean="0"/>
          </a:p>
          <a:p>
            <a:endParaRPr lang="ru-RU" sz="1100" dirty="0" smtClean="0"/>
          </a:p>
          <a:p>
            <a:endParaRPr lang="ru-RU" sz="11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C335D-C664-487D-8FD2-321A8794BFC2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18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580554" y="219607"/>
            <a:ext cx="7090594" cy="7143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ru-RU" sz="3600" dirty="0" smtClean="0">
                <a:solidFill>
                  <a:srgbClr val="003E85"/>
                </a:solidFill>
              </a:rPr>
              <a:t>Проверки ИС ФСТЭК</a:t>
            </a:r>
            <a:endParaRPr lang="ru-RU" sz="3600" dirty="0">
              <a:solidFill>
                <a:srgbClr val="003E85"/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547664" y="1052736"/>
            <a:ext cx="7344816" cy="468052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ru-RU" sz="2000" b="1" dirty="0"/>
              <a:t>Что проверяют, на что обратить внимание</a:t>
            </a:r>
          </a:p>
          <a:p>
            <a:pPr>
              <a:spcAft>
                <a:spcPts val="600"/>
              </a:spcAft>
            </a:pPr>
            <a:r>
              <a:rPr lang="ru-RU" sz="1800" dirty="0" smtClean="0"/>
              <a:t>Организационные </a:t>
            </a:r>
            <a:r>
              <a:rPr lang="ru-RU" sz="1800" dirty="0"/>
              <a:t>меры, установленные в соответствии с приказом ФСТЭК России № 21 </a:t>
            </a:r>
            <a:endParaRPr lang="ru-RU" sz="1800" dirty="0" smtClean="0"/>
          </a:p>
          <a:p>
            <a:pPr lvl="1">
              <a:spcAft>
                <a:spcPts val="600"/>
              </a:spcAft>
            </a:pPr>
            <a:r>
              <a:rPr lang="ru-RU" sz="1400" dirty="0" smtClean="0"/>
              <a:t>Приказы о назначении ответственных </a:t>
            </a:r>
            <a:r>
              <a:rPr lang="ru-RU" sz="1400" dirty="0"/>
              <a:t>лиц, </a:t>
            </a:r>
            <a:r>
              <a:rPr lang="ru-RU" sz="1400" dirty="0" smtClean="0"/>
              <a:t>администраторов </a:t>
            </a:r>
            <a:r>
              <a:rPr lang="ru-RU" sz="1400" dirty="0"/>
              <a:t>ИБ, </a:t>
            </a:r>
            <a:r>
              <a:rPr lang="ru-RU" sz="1400" dirty="0" err="1" smtClean="0"/>
              <a:t>ИСПДн</a:t>
            </a:r>
            <a:r>
              <a:rPr lang="ru-RU" sz="1400" dirty="0" smtClean="0"/>
              <a:t> </a:t>
            </a:r>
            <a:endParaRPr lang="ru-RU" sz="1400" dirty="0"/>
          </a:p>
          <a:p>
            <a:pPr lvl="1">
              <a:spcAft>
                <a:spcPts val="600"/>
              </a:spcAft>
            </a:pPr>
            <a:r>
              <a:rPr lang="ru-RU" sz="1400" dirty="0" smtClean="0"/>
              <a:t>Локальные акты о порядке </a:t>
            </a:r>
            <a:r>
              <a:rPr lang="ru-RU" sz="1400" dirty="0"/>
              <a:t>допуска работников к </a:t>
            </a:r>
            <a:r>
              <a:rPr lang="ru-RU" sz="1400" dirty="0" err="1"/>
              <a:t>ИСПДн</a:t>
            </a:r>
            <a:r>
              <a:rPr lang="ru-RU" sz="1400" dirty="0"/>
              <a:t>, </a:t>
            </a:r>
            <a:r>
              <a:rPr lang="ru-RU" sz="1400" dirty="0" smtClean="0"/>
              <a:t>физической защите объектов, утверждении</a:t>
            </a:r>
            <a:r>
              <a:rPr lang="ru-RU" sz="1400" dirty="0"/>
              <a:t>: перечня </a:t>
            </a:r>
            <a:r>
              <a:rPr lang="ru-RU" sz="1400" dirty="0" err="1"/>
              <a:t>ИСПДн</a:t>
            </a:r>
            <a:r>
              <a:rPr lang="ru-RU" sz="1400" dirty="0"/>
              <a:t>, инструкций администраторов и пользователей по защите </a:t>
            </a:r>
            <a:r>
              <a:rPr lang="ru-RU" sz="1400" dirty="0" err="1"/>
              <a:t>Пдн</a:t>
            </a:r>
            <a:r>
              <a:rPr lang="ru-RU" sz="1400" dirty="0"/>
              <a:t> в </a:t>
            </a:r>
            <a:r>
              <a:rPr lang="ru-RU" sz="1400" dirty="0" err="1" smtClean="0"/>
              <a:t>ИСПДн</a:t>
            </a:r>
            <a:r>
              <a:rPr lang="ru-RU" sz="1400" dirty="0" smtClean="0"/>
              <a:t>, учет машинных носителей </a:t>
            </a:r>
            <a:r>
              <a:rPr lang="ru-RU" sz="1400" dirty="0" err="1" smtClean="0"/>
              <a:t>ПДн</a:t>
            </a:r>
            <a:r>
              <a:rPr lang="ru-RU" sz="1400" dirty="0" smtClean="0"/>
              <a:t>, инструкцию по учету </a:t>
            </a:r>
          </a:p>
          <a:p>
            <a:pPr>
              <a:spcAft>
                <a:spcPts val="600"/>
              </a:spcAft>
            </a:pPr>
            <a:r>
              <a:rPr lang="ru-RU" sz="1800" dirty="0" smtClean="0"/>
              <a:t>Для каждой </a:t>
            </a:r>
            <a:r>
              <a:rPr lang="ru-RU" sz="1800" dirty="0" err="1" smtClean="0"/>
              <a:t>ИСПДн</a:t>
            </a:r>
            <a:r>
              <a:rPr lang="ru-RU" sz="1800" dirty="0" smtClean="0"/>
              <a:t> наличие: </a:t>
            </a:r>
          </a:p>
          <a:p>
            <a:pPr lvl="1"/>
            <a:r>
              <a:rPr lang="ru-RU" sz="1400" dirty="0"/>
              <a:t>модели нарушителя и угроз, </a:t>
            </a:r>
          </a:p>
          <a:p>
            <a:pPr lvl="1"/>
            <a:r>
              <a:rPr lang="ru-RU" sz="1400" dirty="0"/>
              <a:t>актов установления уровней защищенности для </a:t>
            </a:r>
            <a:r>
              <a:rPr lang="ru-RU" sz="1400" dirty="0" err="1"/>
              <a:t>ИСПДн</a:t>
            </a:r>
            <a:r>
              <a:rPr lang="ru-RU" sz="1400" dirty="0"/>
              <a:t> (акт </a:t>
            </a:r>
            <a:r>
              <a:rPr lang="ru-RU" sz="1400" dirty="0" smtClean="0"/>
              <a:t>классификации)</a:t>
            </a:r>
            <a:r>
              <a:rPr lang="ru-RU" sz="1400" dirty="0"/>
              <a:t>,</a:t>
            </a:r>
            <a:endParaRPr lang="ru-RU" sz="1400" dirty="0" smtClean="0"/>
          </a:p>
          <a:p>
            <a:pPr lvl="1"/>
            <a:r>
              <a:rPr lang="ru-RU" sz="1400" dirty="0" smtClean="0"/>
              <a:t>актов ввода в эксплуатацию,</a:t>
            </a:r>
            <a:endParaRPr lang="ru-RU" sz="1400" dirty="0"/>
          </a:p>
          <a:p>
            <a:pPr lvl="1"/>
            <a:r>
              <a:rPr lang="ru-RU" sz="1400" dirty="0" smtClean="0"/>
              <a:t>наличие средств </a:t>
            </a:r>
            <a:r>
              <a:rPr lang="ru-RU" sz="1400" dirty="0"/>
              <a:t>защиты </a:t>
            </a:r>
            <a:r>
              <a:rPr lang="ru-RU" sz="1400" dirty="0" smtClean="0"/>
              <a:t>информации, </a:t>
            </a:r>
            <a:r>
              <a:rPr lang="ru-RU" sz="1400" dirty="0"/>
              <a:t>порядок их учета и </a:t>
            </a:r>
            <a:r>
              <a:rPr lang="ru-RU" sz="1400" dirty="0" smtClean="0"/>
              <a:t>эксплуатации,</a:t>
            </a:r>
            <a:endParaRPr lang="ru-RU" sz="1400" dirty="0"/>
          </a:p>
          <a:p>
            <a:pPr lvl="1"/>
            <a:r>
              <a:rPr lang="ru-RU" sz="1400" dirty="0"/>
              <a:t>документацию на средства защиты информации (лицензии, сертификаты, формуляры и пр.); </a:t>
            </a:r>
            <a:endParaRPr lang="ru-RU" sz="1400" dirty="0" smtClean="0"/>
          </a:p>
          <a:p>
            <a:r>
              <a:rPr lang="ru-RU" sz="1800" dirty="0" smtClean="0"/>
              <a:t>Материалы </a:t>
            </a:r>
            <a:r>
              <a:rPr lang="ru-RU" sz="1800" dirty="0"/>
              <a:t>аттестационных испытаний (для </a:t>
            </a:r>
            <a:r>
              <a:rPr lang="ru-RU" sz="1800" dirty="0" err="1"/>
              <a:t>ИСПДн</a:t>
            </a:r>
            <a:r>
              <a:rPr lang="ru-RU" sz="1800" dirty="0"/>
              <a:t>, взаимодействующих с ГИС).</a:t>
            </a:r>
          </a:p>
          <a:p>
            <a:pPr marL="457200" lvl="1" indent="0">
              <a:buNone/>
            </a:pP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200" dirty="0"/>
          </a:p>
          <a:p>
            <a:pPr marL="0" indent="0">
              <a:buNone/>
            </a:pPr>
            <a:endParaRPr lang="ru-RU" sz="1600" dirty="0" smtClean="0"/>
          </a:p>
          <a:p>
            <a:endParaRPr lang="ru-RU" sz="1100" dirty="0" smtClean="0"/>
          </a:p>
          <a:p>
            <a:endParaRPr lang="ru-RU" sz="11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C335D-C664-487D-8FD2-321A8794BFC2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35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30576" t="1" b="64593"/>
          <a:stretch/>
        </p:blipFill>
        <p:spPr>
          <a:xfrm>
            <a:off x="971600" y="1196752"/>
            <a:ext cx="7914016" cy="3816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94742" y="404664"/>
            <a:ext cx="8353722" cy="43204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3E85"/>
                </a:solidFill>
              </a:rPr>
              <a:t>Схема подключения </a:t>
            </a:r>
            <a:r>
              <a:rPr lang="ru-RU" sz="2800" dirty="0" err="1" smtClean="0">
                <a:solidFill>
                  <a:srgbClr val="003E85"/>
                </a:solidFill>
              </a:rPr>
              <a:t>ИСПДн</a:t>
            </a:r>
            <a:r>
              <a:rPr lang="ru-RU" sz="2800" dirty="0" smtClean="0">
                <a:solidFill>
                  <a:srgbClr val="003E85"/>
                </a:solidFill>
              </a:rPr>
              <a:t> к ГИС</a:t>
            </a:r>
            <a:endParaRPr lang="ru-RU" altLang="ru-RU" sz="2800" dirty="0" smtClean="0">
              <a:solidFill>
                <a:srgbClr val="003E85"/>
              </a:solidFill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C335D-C664-487D-8FD2-321A8794BFC2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99792" y="1484784"/>
            <a:ext cx="3240360" cy="2088232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C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99592" y="1210139"/>
            <a:ext cx="1296144" cy="208823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C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5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580554" y="219607"/>
            <a:ext cx="7090594" cy="7143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ru-RU" sz="3600" dirty="0" smtClean="0">
                <a:solidFill>
                  <a:srgbClr val="003E85"/>
                </a:solidFill>
              </a:rPr>
              <a:t>Проверки ИС ФСБ</a:t>
            </a:r>
            <a:endParaRPr lang="ru-RU" sz="3600" dirty="0">
              <a:solidFill>
                <a:srgbClr val="003E85"/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547664" y="908720"/>
            <a:ext cx="7488832" cy="532859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ru-RU" sz="2000" b="1" dirty="0"/>
              <a:t>Что проверяют, на что обратить внимание</a:t>
            </a:r>
          </a:p>
          <a:p>
            <a:pPr lvl="1">
              <a:spcAft>
                <a:spcPts val="600"/>
              </a:spcAft>
            </a:pPr>
            <a:r>
              <a:rPr lang="ru-RU" sz="1400" dirty="0" smtClean="0"/>
              <a:t>Приказы </a:t>
            </a:r>
            <a:r>
              <a:rPr lang="ru-RU" sz="1400" dirty="0" smtClean="0"/>
              <a:t>о назначении ответственных лиц, администраторов ИБ, ИСПДн </a:t>
            </a:r>
          </a:p>
          <a:p>
            <a:pPr lvl="1">
              <a:spcAft>
                <a:spcPts val="600"/>
              </a:spcAft>
            </a:pPr>
            <a:r>
              <a:rPr lang="ru-RU" sz="1400" dirty="0" smtClean="0"/>
              <a:t>Локальные акты о порядке допуска работников к </a:t>
            </a:r>
            <a:r>
              <a:rPr lang="ru-RU" sz="1400" dirty="0" err="1" smtClean="0"/>
              <a:t>ИСПДн</a:t>
            </a:r>
            <a:r>
              <a:rPr lang="ru-RU" sz="1400" dirty="0" smtClean="0"/>
              <a:t>, физической защите объектов, утверждении: перечня </a:t>
            </a:r>
            <a:r>
              <a:rPr lang="ru-RU" sz="1400" dirty="0" err="1" smtClean="0"/>
              <a:t>ИСПДн</a:t>
            </a:r>
            <a:r>
              <a:rPr lang="ru-RU" sz="1400" dirty="0" smtClean="0"/>
              <a:t>, инструкций администраторов и пользователей по защите </a:t>
            </a:r>
            <a:r>
              <a:rPr lang="ru-RU" sz="1400" dirty="0" err="1" smtClean="0"/>
              <a:t>Пдн</a:t>
            </a:r>
            <a:r>
              <a:rPr lang="ru-RU" sz="1400" dirty="0" smtClean="0"/>
              <a:t> в </a:t>
            </a:r>
            <a:r>
              <a:rPr lang="ru-RU" sz="1400" dirty="0" err="1" smtClean="0"/>
              <a:t>ИСПДн</a:t>
            </a:r>
            <a:r>
              <a:rPr lang="ru-RU" sz="1400" dirty="0" smtClean="0"/>
              <a:t> </a:t>
            </a:r>
          </a:p>
          <a:p>
            <a:pPr lvl="1">
              <a:spcAft>
                <a:spcPts val="600"/>
              </a:spcAft>
            </a:pPr>
            <a:r>
              <a:rPr lang="ru-RU" sz="1400" dirty="0" smtClean="0"/>
              <a:t>СКЗИ, порядок их учета и эксплуатации, в </a:t>
            </a:r>
            <a:r>
              <a:rPr lang="ru-RU" sz="1400" dirty="0" err="1" smtClean="0"/>
              <a:t>т.ч</a:t>
            </a:r>
            <a:r>
              <a:rPr lang="ru-RU" sz="1400" dirty="0" smtClean="0"/>
              <a:t>.: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/>
              <a:t>Перечень пользователей СКЗИ, их обучение по СКЗИ с получением удостоверений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/>
              <a:t>Журнал учета и места хранения носителей СКЗИ, КН ЭП, ПКИ, инструкции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/>
              <a:t>средства опечатывания (помещений, ключей, корпусов оборудования, портов),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/>
              <a:t>правила доступа в помещения, где используются и /или хранятся СКЗИ, перечень лиц, имеющих право доступа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/>
              <a:t>Соблюдение требований техдокументации на СКЗИ</a:t>
            </a:r>
          </a:p>
          <a:p>
            <a:pPr lvl="1">
              <a:spcAft>
                <a:spcPts val="600"/>
              </a:spcAft>
            </a:pPr>
            <a:r>
              <a:rPr lang="ru-RU" sz="1400" dirty="0" smtClean="0"/>
              <a:t>Документация на СКЗИ (лицензии, сертификаты, формуляры и пр.)</a:t>
            </a:r>
          </a:p>
          <a:p>
            <a:pPr lvl="1">
              <a:spcAft>
                <a:spcPts val="600"/>
              </a:spcAft>
            </a:pPr>
            <a:r>
              <a:rPr lang="ru-RU" sz="1400" dirty="0" smtClean="0"/>
              <a:t>Договор с лицензиатом ФСБ России на оказание услуг по криптографической защите информации (установка, настройка СКЗИ, обучение пользователей)</a:t>
            </a:r>
            <a:br>
              <a:rPr lang="ru-RU" sz="1400" dirty="0" smtClean="0"/>
            </a:br>
            <a:endParaRPr lang="ru-RU" sz="1400" dirty="0" smtClean="0"/>
          </a:p>
          <a:p>
            <a:pPr marL="457200" lvl="1" indent="0">
              <a:buNone/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200" dirty="0" smtClean="0"/>
          </a:p>
          <a:p>
            <a:pPr marL="0" indent="0">
              <a:buNone/>
            </a:pPr>
            <a:endParaRPr lang="ru-RU" sz="1600" dirty="0" smtClean="0"/>
          </a:p>
          <a:p>
            <a:endParaRPr lang="ru-RU" sz="1100" dirty="0" smtClean="0"/>
          </a:p>
          <a:p>
            <a:endParaRPr lang="ru-RU" sz="11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C335D-C664-487D-8FD2-321A8794BFC2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2" name="Picture 2" descr="Картинки по запросу средства опечатывания скз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73016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9" b="7859"/>
          <a:stretch/>
        </p:blipFill>
        <p:spPr bwMode="auto">
          <a:xfrm>
            <a:off x="825025" y="2060848"/>
            <a:ext cx="1226695" cy="89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01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330846" y="764704"/>
            <a:ext cx="6913562" cy="361255"/>
          </a:xfrm>
        </p:spPr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Варианты концепции </a:t>
            </a:r>
            <a:r>
              <a:rPr lang="ru-RU" sz="2400" dirty="0">
                <a:solidFill>
                  <a:srgbClr val="003E85"/>
                </a:solidFill>
              </a:rPr>
              <a:t>построения </a:t>
            </a:r>
            <a:r>
              <a:rPr lang="ru-RU" sz="2400" dirty="0" smtClean="0">
                <a:solidFill>
                  <a:srgbClr val="003E85"/>
                </a:solidFill>
              </a:rPr>
              <a:t>автоматизированной </a:t>
            </a:r>
            <a:r>
              <a:rPr lang="ru-RU" sz="2400" dirty="0" smtClean="0">
                <a:solidFill>
                  <a:schemeClr val="tx2"/>
                </a:solidFill>
              </a:rPr>
              <a:t>информационной </a:t>
            </a:r>
            <a:r>
              <a:rPr lang="ru-RU" sz="2400" dirty="0">
                <a:solidFill>
                  <a:schemeClr val="tx2"/>
                </a:solidFill>
              </a:rPr>
              <a:t>системы</a:t>
            </a:r>
            <a:endParaRPr lang="ru-RU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1196752"/>
            <a:ext cx="7632848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+mn-lt"/>
              </a:rPr>
              <a:t>«</a:t>
            </a:r>
            <a:r>
              <a:rPr lang="ru-RU" sz="2000" dirty="0">
                <a:latin typeface="+mn-lt"/>
              </a:rPr>
              <a:t>Единая </a:t>
            </a:r>
            <a:r>
              <a:rPr lang="ru-RU" sz="2000" dirty="0" smtClean="0">
                <a:latin typeface="+mn-lt"/>
              </a:rPr>
              <a:t>система» - </a:t>
            </a:r>
            <a:r>
              <a:rPr lang="ru-RU" sz="1600" dirty="0" smtClean="0">
                <a:latin typeface="+mn-lt"/>
              </a:rPr>
              <a:t>функционал АСУ реализован в одном ПП с единой БД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+mn-lt"/>
              </a:rPr>
              <a:t>«</a:t>
            </a:r>
            <a:r>
              <a:rPr lang="ru-RU" sz="2000" dirty="0">
                <a:latin typeface="+mn-lt"/>
              </a:rPr>
              <a:t>Блочная система</a:t>
            </a:r>
            <a:r>
              <a:rPr lang="ru-RU" sz="2000" dirty="0" smtClean="0">
                <a:latin typeface="+mn-lt"/>
              </a:rPr>
              <a:t>» - </a:t>
            </a:r>
            <a:r>
              <a:rPr lang="ru-RU" sz="1600" dirty="0" smtClean="0">
                <a:latin typeface="+mn-lt"/>
              </a:rPr>
              <a:t>независимые блоки – максимальный удобный ПП</a:t>
            </a:r>
            <a:endParaRPr lang="ru-RU" dirty="0" smtClean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+mn-lt"/>
              </a:rPr>
              <a:t>«Интегрированная </a:t>
            </a:r>
            <a:r>
              <a:rPr lang="ru-RU" sz="2000" dirty="0">
                <a:latin typeface="+mn-lt"/>
              </a:rPr>
              <a:t>система</a:t>
            </a:r>
            <a:r>
              <a:rPr lang="ru-RU" sz="2000" dirty="0" smtClean="0">
                <a:latin typeface="+mn-lt"/>
              </a:rPr>
              <a:t>» - </a:t>
            </a:r>
            <a:r>
              <a:rPr lang="ru-RU" sz="1600" dirty="0" smtClean="0">
                <a:latin typeface="+mn-lt"/>
              </a:rPr>
              <a:t>независимые блоки </a:t>
            </a:r>
            <a:r>
              <a:rPr lang="ru-RU" sz="1600" dirty="0">
                <a:latin typeface="+mn-lt"/>
              </a:rPr>
              <a:t>объединены </a:t>
            </a:r>
            <a:r>
              <a:rPr lang="ru-RU" sz="1600" dirty="0" smtClean="0">
                <a:latin typeface="+mn-lt"/>
              </a:rPr>
              <a:t>программным интерфейсом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+mn-lt"/>
              </a:rPr>
              <a:t>«Интегрированная </a:t>
            </a:r>
            <a:r>
              <a:rPr lang="ru-RU" sz="2000" dirty="0" err="1">
                <a:latin typeface="+mn-lt"/>
              </a:rPr>
              <a:t>одноплатформенная</a:t>
            </a:r>
            <a:r>
              <a:rPr lang="ru-RU" sz="2000" dirty="0">
                <a:latin typeface="+mn-lt"/>
              </a:rPr>
              <a:t> система</a:t>
            </a:r>
            <a:r>
              <a:rPr lang="ru-RU" sz="2000" dirty="0" smtClean="0">
                <a:latin typeface="+mn-lt"/>
              </a:rPr>
              <a:t>»</a:t>
            </a:r>
          </a:p>
          <a:p>
            <a:endParaRPr lang="ru-RU" sz="2000" dirty="0">
              <a:latin typeface="+mn-lt"/>
            </a:endParaRPr>
          </a:p>
          <a:p>
            <a:pPr marL="0" indent="0">
              <a:buNone/>
            </a:pPr>
            <a:r>
              <a:rPr lang="ru-RU" sz="2000" b="1" dirty="0">
                <a:latin typeface="+mn-lt"/>
              </a:rPr>
              <a:t>Ключевые критерии </a:t>
            </a:r>
            <a:r>
              <a:rPr lang="ru-RU" sz="2000" b="1" dirty="0" smtClean="0">
                <a:latin typeface="+mn-lt"/>
              </a:rPr>
              <a:t>выбора</a:t>
            </a:r>
            <a:endParaRPr lang="ru-RU" sz="20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FF0000"/>
                </a:solidFill>
                <a:latin typeface="+mn-lt"/>
              </a:rPr>
              <a:t>стоимость</a:t>
            </a:r>
            <a:r>
              <a:rPr lang="ru-RU" sz="2000" dirty="0">
                <a:latin typeface="+mn-lt"/>
              </a:rPr>
              <a:t> приобретения, внедрения и сопровождения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ограниченный штат ИТ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оперативная реакция на изменения нормативной базы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n-lt"/>
              </a:rPr>
              <a:t>возможность доработки = открытый код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регистрация </a:t>
            </a:r>
            <a:r>
              <a:rPr lang="ru-RU" dirty="0" smtClean="0"/>
              <a:t>в </a:t>
            </a:r>
            <a:r>
              <a:rPr lang="ru-RU" dirty="0"/>
              <a:t>Едином реестре российских </a:t>
            </a:r>
            <a:r>
              <a:rPr lang="ru-RU" dirty="0" smtClean="0"/>
              <a:t>программ</a:t>
            </a:r>
            <a:endParaRPr lang="ru-RU" dirty="0"/>
          </a:p>
          <a:p>
            <a:endParaRPr lang="ru-RU" sz="2000" dirty="0">
              <a:latin typeface="+mn-lt"/>
            </a:endParaRPr>
          </a:p>
          <a:p>
            <a:endParaRPr lang="ru-RU" sz="1100" dirty="0"/>
          </a:p>
          <a:p>
            <a:endParaRPr lang="ru-RU" sz="1600" dirty="0" smtClean="0"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C335D-C664-487D-8FD2-321A8794BFC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83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580554" y="219607"/>
            <a:ext cx="7090594" cy="7143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ru-RU" sz="3600" dirty="0">
                <a:solidFill>
                  <a:srgbClr val="003E85"/>
                </a:solidFill>
              </a:rPr>
              <a:t>Проверки </a:t>
            </a:r>
            <a:r>
              <a:rPr lang="ru-RU" sz="3600" dirty="0" smtClean="0">
                <a:solidFill>
                  <a:srgbClr val="003E85"/>
                </a:solidFill>
              </a:rPr>
              <a:t>ИС </a:t>
            </a:r>
            <a:r>
              <a:rPr lang="ru-RU" sz="3600" dirty="0" err="1" smtClean="0">
                <a:solidFill>
                  <a:srgbClr val="003E85"/>
                </a:solidFill>
              </a:rPr>
              <a:t>Рособрнадзора</a:t>
            </a:r>
            <a:endParaRPr lang="ru-RU" sz="3600" dirty="0">
              <a:solidFill>
                <a:srgbClr val="003E85"/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619672" y="908720"/>
            <a:ext cx="7344816" cy="468052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ru-RU" sz="1800" b="1" dirty="0" smtClean="0"/>
              <a:t>Что </a:t>
            </a:r>
            <a:r>
              <a:rPr lang="ru-RU" sz="1800" b="1" dirty="0"/>
              <a:t>проверяют, на что обратить внимание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Сайт - «Сведения об образовательной организации»</a:t>
            </a:r>
          </a:p>
          <a:p>
            <a:pPr lvl="1"/>
            <a:r>
              <a:rPr lang="ru-RU" sz="1400" b="1" dirty="0" smtClean="0"/>
              <a:t>Постановление Правительства РФ от 10.07. 2013  № 582</a:t>
            </a:r>
            <a:r>
              <a:rPr lang="ru-RU" sz="1400" dirty="0" smtClean="0"/>
              <a:t> «Об утверждении правил размещения на официальном сайте образовательной организации…»</a:t>
            </a:r>
          </a:p>
          <a:p>
            <a:pPr lvl="1"/>
            <a:r>
              <a:rPr lang="ru-RU" sz="1400" b="1" dirty="0" smtClean="0"/>
              <a:t>Приказ </a:t>
            </a:r>
            <a:r>
              <a:rPr lang="ru-RU" sz="1400" b="1" dirty="0" err="1" smtClean="0"/>
              <a:t>Рособрнадзора</a:t>
            </a:r>
            <a:r>
              <a:rPr lang="ru-RU" sz="1400" b="1" dirty="0" smtClean="0"/>
              <a:t> </a:t>
            </a:r>
            <a:r>
              <a:rPr lang="ru-RU" sz="1400" b="1" dirty="0"/>
              <a:t>от </a:t>
            </a:r>
            <a:r>
              <a:rPr lang="ru-RU" sz="1400" b="1" dirty="0" smtClean="0"/>
              <a:t>29.05.2014 № 785</a:t>
            </a:r>
            <a:r>
              <a:rPr lang="ru-RU" sz="1400" dirty="0" smtClean="0"/>
              <a:t> «Об </a:t>
            </a:r>
            <a:r>
              <a:rPr lang="ru-RU" sz="1400" dirty="0"/>
              <a:t>утверждении требований к структуре официального сайта образовательной </a:t>
            </a:r>
            <a:r>
              <a:rPr lang="ru-RU" sz="1400" dirty="0" smtClean="0"/>
              <a:t>организации</a:t>
            </a:r>
            <a:r>
              <a:rPr lang="en-US" sz="1400" dirty="0" smtClean="0"/>
              <a:t>…</a:t>
            </a:r>
            <a:r>
              <a:rPr lang="ru-RU" sz="1400" dirty="0" smtClean="0"/>
              <a:t>»</a:t>
            </a:r>
            <a:endParaRPr lang="ru-RU" sz="1400" dirty="0"/>
          </a:p>
          <a:p>
            <a:pPr lvl="1"/>
            <a:r>
              <a:rPr lang="ru-RU" sz="1400" b="1" dirty="0" smtClean="0"/>
              <a:t>Письмо </a:t>
            </a:r>
            <a:r>
              <a:rPr lang="ru-RU" sz="1400" b="1" dirty="0" err="1"/>
              <a:t>Рособрнадзора</a:t>
            </a:r>
            <a:r>
              <a:rPr lang="ru-RU" sz="1400" b="1" dirty="0"/>
              <a:t> от </a:t>
            </a:r>
            <a:r>
              <a:rPr lang="ru-RU" sz="1400" b="1" dirty="0" smtClean="0"/>
              <a:t>25.03. 2015  </a:t>
            </a:r>
            <a:r>
              <a:rPr lang="ru-RU" sz="1400" b="1" dirty="0"/>
              <a:t>№</a:t>
            </a:r>
            <a:r>
              <a:rPr lang="ru-RU" sz="1400" b="1" dirty="0" smtClean="0"/>
              <a:t> 07-675</a:t>
            </a:r>
            <a:r>
              <a:rPr lang="ru-RU" sz="1400" dirty="0" smtClean="0"/>
              <a:t> «</a:t>
            </a:r>
            <a:r>
              <a:rPr lang="ru-RU" sz="1400" dirty="0"/>
              <a:t>Методические рекомендации представления информации об </a:t>
            </a:r>
            <a:r>
              <a:rPr lang="ru-RU" sz="1400" dirty="0" smtClean="0"/>
              <a:t>ОО .. (для ОО ВО)»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Наш опыт: проверяли без использования автоматизированных средств анализа </a:t>
            </a:r>
          </a:p>
          <a:p>
            <a:pPr lvl="1">
              <a:spcAft>
                <a:spcPts val="600"/>
              </a:spcAft>
            </a:pPr>
            <a:r>
              <a:rPr lang="ru-RU" sz="1600" dirty="0" smtClean="0"/>
              <a:t>Местоположение, название, доступность раздела «Сведения об образовательной организации» </a:t>
            </a:r>
          </a:p>
          <a:p>
            <a:pPr lvl="1">
              <a:spcAft>
                <a:spcPts val="600"/>
              </a:spcAft>
            </a:pPr>
            <a:r>
              <a:rPr lang="ru-RU" sz="1600" dirty="0" smtClean="0"/>
              <a:t>Структура раздела по метод. рекомендациям</a:t>
            </a:r>
          </a:p>
          <a:p>
            <a:pPr lvl="1">
              <a:spcAft>
                <a:spcPts val="600"/>
              </a:spcAft>
            </a:pPr>
            <a:r>
              <a:rPr lang="ru-RU" sz="1600" dirty="0" smtClean="0"/>
              <a:t>Наличие информации (особенно раздел образование)</a:t>
            </a:r>
          </a:p>
          <a:p>
            <a:pPr lvl="1">
              <a:spcAft>
                <a:spcPts val="600"/>
              </a:spcAft>
            </a:pPr>
            <a:r>
              <a:rPr lang="ru-RU" sz="1600" dirty="0" smtClean="0"/>
              <a:t>Актуальность (достоверность) информации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C335D-C664-487D-8FD2-321A8794BFC2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10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899592" y="44624"/>
            <a:ext cx="7992888" cy="7143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ru-RU" sz="2800" dirty="0">
                <a:solidFill>
                  <a:srgbClr val="003E85"/>
                </a:solidFill>
              </a:rPr>
              <a:t>Проверки </a:t>
            </a:r>
            <a:r>
              <a:rPr lang="ru-RU" sz="2800" dirty="0" smtClean="0">
                <a:solidFill>
                  <a:srgbClr val="003E85"/>
                </a:solidFill>
              </a:rPr>
              <a:t>ИС </a:t>
            </a:r>
            <a:r>
              <a:rPr lang="ru-RU" sz="2800" dirty="0" err="1" smtClean="0">
                <a:solidFill>
                  <a:srgbClr val="003E85"/>
                </a:solidFill>
              </a:rPr>
              <a:t>Рособрнадзора</a:t>
            </a:r>
            <a:r>
              <a:rPr lang="ru-RU" sz="2800" dirty="0" smtClean="0">
                <a:solidFill>
                  <a:srgbClr val="003E85"/>
                </a:solidFill>
              </a:rPr>
              <a:t>, </a:t>
            </a:r>
            <a:r>
              <a:rPr lang="ru-RU" sz="2800" dirty="0" err="1" smtClean="0">
                <a:solidFill>
                  <a:srgbClr val="003E85"/>
                </a:solidFill>
              </a:rPr>
              <a:t>Росаккредагентства</a:t>
            </a:r>
            <a:endParaRPr lang="ru-RU" sz="2800" dirty="0">
              <a:solidFill>
                <a:srgbClr val="003E85"/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331640" y="764704"/>
            <a:ext cx="7560840" cy="468052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ru-RU" sz="1800" b="1" dirty="0" smtClean="0"/>
              <a:t>Что </a:t>
            </a:r>
            <a:r>
              <a:rPr lang="ru-RU" sz="1800" b="1" dirty="0"/>
              <a:t>проверяют, на что обратить внимание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ЭИОС, ЭБС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lvl="1">
              <a:spcAft>
                <a:spcPts val="600"/>
              </a:spcAft>
            </a:pPr>
            <a:r>
              <a:rPr lang="ru-RU" sz="1600" dirty="0"/>
              <a:t>Установление возможности неограниченного доступа </a:t>
            </a:r>
            <a:r>
              <a:rPr lang="ru-RU" sz="1600" dirty="0" smtClean="0"/>
              <a:t>к</a:t>
            </a:r>
            <a:r>
              <a:rPr lang="en-US" sz="1600" dirty="0" smtClean="0"/>
              <a:t> </a:t>
            </a:r>
            <a:r>
              <a:rPr lang="ru-RU" sz="1600" dirty="0" smtClean="0"/>
              <a:t>ЭБС из </a:t>
            </a:r>
            <a:r>
              <a:rPr lang="ru-RU" sz="1600" dirty="0"/>
              <a:t>любой точки, в которой имеется доступ к сети </a:t>
            </a:r>
            <a:r>
              <a:rPr lang="ru-RU" sz="1600" dirty="0" smtClean="0"/>
              <a:t>Интернет </a:t>
            </a:r>
          </a:p>
          <a:p>
            <a:pPr lvl="1">
              <a:spcAft>
                <a:spcPts val="600"/>
              </a:spcAft>
            </a:pPr>
            <a:r>
              <a:rPr lang="ru-RU" sz="1600" dirty="0" smtClean="0"/>
              <a:t>Копии </a:t>
            </a:r>
            <a:r>
              <a:rPr lang="ru-RU" sz="1600" dirty="0"/>
              <a:t>документов, подтверждающих наличие электронных образовательных и информационных ресурсов по реализуемым </a:t>
            </a:r>
            <a:r>
              <a:rPr lang="ru-RU" sz="1600" dirty="0" smtClean="0"/>
              <a:t>образовательным программам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ru-RU" sz="1400" b="1" dirty="0" smtClean="0"/>
              <a:t>Положение об ЭИОС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ru-RU" sz="1400" b="1" dirty="0" smtClean="0"/>
              <a:t>Лицензионные, </a:t>
            </a:r>
            <a:r>
              <a:rPr lang="ru-RU" sz="1400" b="1" dirty="0" err="1" smtClean="0"/>
              <a:t>сублицензионные</a:t>
            </a:r>
            <a:r>
              <a:rPr lang="ru-RU" sz="1400" b="1" dirty="0" smtClean="0"/>
              <a:t> договоры на ПО в составе ЭИОС, ЭБС</a:t>
            </a:r>
            <a:endParaRPr lang="ru-RU" sz="1100" b="1" dirty="0" smtClean="0"/>
          </a:p>
          <a:p>
            <a:pPr lvl="1">
              <a:spcAft>
                <a:spcPts val="600"/>
              </a:spcAft>
            </a:pPr>
            <a:r>
              <a:rPr lang="ru-RU" sz="1600" dirty="0" smtClean="0"/>
              <a:t>копии </a:t>
            </a:r>
            <a:r>
              <a:rPr lang="ru-RU" sz="1600" dirty="0"/>
              <a:t>документов, подтверждающих обеспечение обучающихся доступом к электронным научным и образовательным </a:t>
            </a:r>
            <a:r>
              <a:rPr lang="ru-RU" sz="1600" dirty="0" smtClean="0"/>
              <a:t>ресурсам</a:t>
            </a:r>
          </a:p>
          <a:p>
            <a:pPr lvl="2">
              <a:spcAft>
                <a:spcPts val="600"/>
              </a:spcAft>
            </a:pPr>
            <a:r>
              <a:rPr lang="ru-RU" sz="1400" b="1" dirty="0" smtClean="0"/>
              <a:t>Ведомости </a:t>
            </a:r>
            <a:r>
              <a:rPr lang="ru-RU" sz="1400" b="1" dirty="0"/>
              <a:t>получения студентами доступа в </a:t>
            </a:r>
            <a:r>
              <a:rPr lang="ru-RU" sz="1400" b="1" dirty="0" smtClean="0"/>
              <a:t>ЭИОС</a:t>
            </a:r>
          </a:p>
          <a:p>
            <a:pPr lvl="2">
              <a:spcAft>
                <a:spcPts val="600"/>
              </a:spcAft>
            </a:pPr>
            <a:r>
              <a:rPr lang="ru-RU" sz="1400" b="1" dirty="0" smtClean="0"/>
              <a:t>Договоры </a:t>
            </a:r>
            <a:r>
              <a:rPr lang="ru-RU" sz="1400" b="1" dirty="0"/>
              <a:t>с </a:t>
            </a:r>
            <a:r>
              <a:rPr lang="ru-RU" sz="1400" b="1" dirty="0" smtClean="0"/>
              <a:t>правообладателями ресурсов</a:t>
            </a:r>
            <a:endParaRPr lang="ru-RU" sz="1400" b="1" dirty="0"/>
          </a:p>
          <a:p>
            <a:pPr lvl="1">
              <a:spcAft>
                <a:spcPts val="600"/>
              </a:spcAft>
            </a:pPr>
            <a:r>
              <a:rPr lang="ru-RU" sz="1600" dirty="0" smtClean="0"/>
              <a:t>Средства ЭИОС</a:t>
            </a:r>
          </a:p>
          <a:p>
            <a:pPr lvl="2">
              <a:spcAft>
                <a:spcPts val="600"/>
              </a:spcAft>
            </a:pPr>
            <a:r>
              <a:rPr lang="ru-RU" sz="1400" b="1" dirty="0" smtClean="0"/>
              <a:t>Демонстрация </a:t>
            </a:r>
            <a:r>
              <a:rPr lang="ru-RU" sz="1400" b="1" dirty="0"/>
              <a:t>работы студентов и преподавателей в </a:t>
            </a:r>
            <a:r>
              <a:rPr lang="ru-RU" sz="1400" b="1" dirty="0" smtClean="0"/>
              <a:t>ЭИОС</a:t>
            </a:r>
          </a:p>
          <a:p>
            <a:pPr marL="2743200" lvl="6" indent="0">
              <a:spcAft>
                <a:spcPts val="600"/>
              </a:spcAft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Печатные формы документов  в ИС: 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по приему абитуриентов, договоры, согласия </a:t>
            </a:r>
            <a:endParaRPr lang="ru-RU" sz="1600" b="1" dirty="0">
              <a:solidFill>
                <a:srgbClr val="FF000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C335D-C664-487D-8FD2-321A8794BFC2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585862" y="219607"/>
            <a:ext cx="7090594" cy="7143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ru-RU" sz="3600" dirty="0" smtClean="0">
                <a:solidFill>
                  <a:srgbClr val="003E85"/>
                </a:solidFill>
              </a:rPr>
              <a:t>Проверка ИС при аккредитации</a:t>
            </a:r>
            <a:endParaRPr lang="ru-RU" sz="3600" dirty="0">
              <a:solidFill>
                <a:srgbClr val="003E85"/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115616" y="1052736"/>
            <a:ext cx="7560840" cy="4680520"/>
          </a:xfrm>
        </p:spPr>
        <p:txBody>
          <a:bodyPr/>
          <a:lstStyle/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b="1" dirty="0" smtClean="0"/>
              <a:t>Учетные записи студентов и преподавателей в ЭИОС</a:t>
            </a:r>
          </a:p>
          <a:p>
            <a:pPr marL="914400" lvl="2" indent="0">
              <a:spcAft>
                <a:spcPts val="600"/>
              </a:spcAft>
              <a:buNone/>
            </a:pPr>
            <a:r>
              <a:rPr lang="ru-RU" sz="1400" b="1" dirty="0"/>
              <a:t>Памятка эксперта для проведения </a:t>
            </a:r>
            <a:r>
              <a:rPr lang="ru-RU" sz="1400" b="1" dirty="0" err="1"/>
              <a:t>аккредитационной</a:t>
            </a:r>
            <a:r>
              <a:rPr lang="ru-RU" sz="1400" b="1" dirty="0"/>
              <a:t> </a:t>
            </a:r>
            <a:r>
              <a:rPr lang="ru-RU" sz="1400" b="1" dirty="0" smtClean="0"/>
              <a:t>экспертизы:</a:t>
            </a:r>
            <a:endParaRPr lang="ru-RU" sz="1400" b="1" dirty="0"/>
          </a:p>
          <a:p>
            <a:pPr marL="914400" lvl="2" indent="0">
              <a:spcAft>
                <a:spcPts val="600"/>
              </a:spcAft>
              <a:buNone/>
            </a:pPr>
            <a:r>
              <a:rPr lang="ru-RU" sz="1400" dirty="0" smtClean="0"/>
              <a:t>«При </a:t>
            </a:r>
            <a:r>
              <a:rPr lang="ru-RU" sz="1400" dirty="0"/>
              <a:t>проведении </a:t>
            </a:r>
            <a:r>
              <a:rPr lang="ru-RU" sz="1400" dirty="0" err="1"/>
              <a:t>аккредитационной</a:t>
            </a:r>
            <a:r>
              <a:rPr lang="ru-RU" sz="1400" dirty="0"/>
              <a:t> экспертизы в отношении образовательных программ, реализуемых исключительно с применением электронного обучения, дистанционных образовательных технологий, эксперт получает доступ в электронную информационно-образовательную среду и анализирует возможности освоения обучающимися образовательной программы в полном объеме независимо от их места нахождения и достижения обучающихся</a:t>
            </a:r>
            <a:r>
              <a:rPr lang="ru-RU" sz="1400" dirty="0" smtClean="0"/>
              <a:t>.»</a:t>
            </a:r>
            <a:endParaRPr lang="ru-RU" sz="1400" b="1" dirty="0" smtClean="0"/>
          </a:p>
          <a:p>
            <a:pPr marL="571500" lvl="1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b="1" dirty="0"/>
              <a:t>Методики расчета показателей меняются, зависят от конкретных экспертов – без автоматизации управления учебным процессом, расчета показателей и подготовки справок удовлетворить всем требованиям экспертов невозможно!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C335D-C664-487D-8FD2-321A8794BFC2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0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090594" cy="7143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ru-RU" sz="2800" dirty="0" smtClean="0">
                <a:solidFill>
                  <a:srgbClr val="003E85"/>
                </a:solidFill>
              </a:rPr>
              <a:t>Результаты </a:t>
            </a:r>
            <a:r>
              <a:rPr lang="ru-RU" sz="2800" dirty="0">
                <a:solidFill>
                  <a:srgbClr val="003E85"/>
                </a:solidFill>
              </a:rPr>
              <a:t>использование платформы 1С как </a:t>
            </a:r>
            <a:r>
              <a:rPr lang="ru-RU" sz="2800" dirty="0" smtClean="0">
                <a:solidFill>
                  <a:srgbClr val="003E85"/>
                </a:solidFill>
              </a:rPr>
              <a:t>основы построения </a:t>
            </a:r>
            <a:r>
              <a:rPr lang="ru-RU" sz="2800" dirty="0">
                <a:solidFill>
                  <a:srgbClr val="003E85"/>
                </a:solidFill>
              </a:rPr>
              <a:t>ИС вуза 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403648" y="1261045"/>
            <a:ext cx="7488832" cy="4544219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Автоматизация основной деятельности образовательной организации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Обеспечение интеграции с другими </a:t>
            </a:r>
            <a:r>
              <a:rPr lang="ru-RU" sz="1600" dirty="0"/>
              <a:t>решениями </a:t>
            </a:r>
            <a:r>
              <a:rPr lang="ru-RU" sz="1600" dirty="0" smtClean="0"/>
              <a:t>на платформе </a:t>
            </a:r>
            <a:r>
              <a:rPr lang="ru-RU" sz="1600" dirty="0"/>
              <a:t>1С </a:t>
            </a:r>
            <a:r>
              <a:rPr lang="ru-RU" sz="1600" dirty="0" smtClean="0"/>
              <a:t>и не только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Оптимальная стоимость требуемого функционала, минимизация </a:t>
            </a:r>
            <a:r>
              <a:rPr lang="ru-RU" sz="1600" dirty="0"/>
              <a:t>затрат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на внедрение, ресурсов на разработку своей ИС</a:t>
            </a:r>
            <a:endParaRPr lang="ru-RU" sz="16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Поэтапное </a:t>
            </a:r>
            <a:r>
              <a:rPr lang="ru-RU" sz="1600" dirty="0"/>
              <a:t>безболезненное </a:t>
            </a:r>
            <a:r>
              <a:rPr lang="ru-RU" sz="1600" dirty="0" smtClean="0"/>
              <a:t>внедрение нужных блоков ИС без </a:t>
            </a:r>
            <a:r>
              <a:rPr lang="ru-RU" sz="1600" dirty="0"/>
              <a:t>перебоев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в </a:t>
            </a:r>
            <a:r>
              <a:rPr lang="ru-RU" sz="1600" dirty="0"/>
              <a:t>рабочих </a:t>
            </a:r>
            <a:r>
              <a:rPr lang="ru-RU" sz="1600" dirty="0" smtClean="0"/>
              <a:t>процессах</a:t>
            </a:r>
            <a:endParaRPr lang="en-US" sz="1600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Успешное прохождение проверок</a:t>
            </a:r>
            <a:r>
              <a:rPr lang="en-US" sz="1600" dirty="0" smtClean="0"/>
              <a:t> </a:t>
            </a:r>
            <a:r>
              <a:rPr lang="ru-RU" sz="1600" dirty="0" smtClean="0"/>
              <a:t>ИС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b="1" dirty="0"/>
              <a:t>Для комплексной автоматизации, учета специфики образовательной организации, исполнения всех требований регуляторов </a:t>
            </a:r>
            <a:r>
              <a:rPr lang="ru-RU" sz="1800" b="1" dirty="0" smtClean="0"/>
              <a:t>и успешного </a:t>
            </a:r>
            <a:r>
              <a:rPr lang="ru-RU" sz="1800" b="1" dirty="0"/>
              <a:t>прохождения проверок ИС </a:t>
            </a:r>
            <a:r>
              <a:rPr lang="ru-RU" sz="1800" b="1" dirty="0" smtClean="0"/>
              <a:t>требуются существенные доработки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dirty="0" smtClean="0"/>
              <a:t>Вуз своими силами дорабатывает 1С:УниверситетПРОФ под требования регуляторов быстрее, чем разработчик, в результате после выхода обновлений возникают двойные трудозатраты. </a:t>
            </a:r>
            <a:endParaRPr lang="en-US" sz="1800" dirty="0" smtClean="0"/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sz="1400" dirty="0"/>
          </a:p>
          <a:p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endParaRPr lang="ru-RU" sz="1050" dirty="0" smtClean="0"/>
          </a:p>
          <a:p>
            <a:endParaRPr lang="ru-RU" sz="105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C335D-C664-487D-8FD2-321A8794BFC2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AutoShape 2" descr="Картинки по запросу 1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0" name="Picture 8" descr="http://1c.argos-nalog.ru/upload/iblock/2f0/2f072dc230672c49d1cd9fe3b3517561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1"/>
          <a:stretch/>
        </p:blipFill>
        <p:spPr bwMode="auto">
          <a:xfrm>
            <a:off x="7330621" y="5165650"/>
            <a:ext cx="1379645" cy="127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25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0"/>
          <a:stretch/>
        </p:blipFill>
        <p:spPr>
          <a:xfrm>
            <a:off x="-616907" y="0"/>
            <a:ext cx="9760907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600BE-AD2B-4FCA-AB6B-22D00379B2CA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67544" y="720566"/>
            <a:ext cx="8208912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003E85"/>
                </a:solidFill>
                <a:latin typeface="+mj-lt"/>
              </a:rPr>
              <a:t>Благодарю за внимание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+mj-lt"/>
              </a:rPr>
              <a:t>Светлана  </a:t>
            </a:r>
            <a:r>
              <a:rPr lang="ru-RU" altLang="ru-RU" sz="2400" dirty="0" smtClean="0">
                <a:latin typeface="+mj-lt"/>
              </a:rPr>
              <a:t>Арифуллина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+mn-lt"/>
              </a:rPr>
              <a:t>Начальник отдела </a:t>
            </a:r>
            <a:r>
              <a:rPr lang="ru-RU" altLang="ru-RU" sz="1800" dirty="0">
                <a:latin typeface="+mn-lt"/>
              </a:rPr>
              <a:t>информационных </a:t>
            </a:r>
            <a:r>
              <a:rPr lang="ru-RU" altLang="ru-RU" sz="1800" dirty="0" smtClean="0">
                <a:latin typeface="+mn-lt"/>
              </a:rPr>
              <a:t>технологий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600" dirty="0" smtClean="0"/>
              <a:t>Сибирского </a:t>
            </a:r>
            <a:r>
              <a:rPr lang="ru-RU" sz="1600" dirty="0"/>
              <a:t>государственного университета </a:t>
            </a:r>
            <a:r>
              <a:rPr lang="ru-RU" sz="1600" dirty="0" smtClean="0"/>
              <a:t>телекоммуникаций </a:t>
            </a:r>
            <a:r>
              <a:rPr lang="ru-RU" sz="1600" dirty="0"/>
              <a:t>и </a:t>
            </a:r>
            <a:r>
              <a:rPr lang="ru-RU" sz="1600" dirty="0" smtClean="0"/>
              <a:t>информатики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ru-RU" sz="1600" dirty="0"/>
              <a:t> </a:t>
            </a:r>
            <a:r>
              <a:rPr lang="ru-RU" altLang="ru-RU" sz="2000" b="1" dirty="0" smtClean="0">
                <a:solidFill>
                  <a:srgbClr val="003E85"/>
                </a:solidFill>
              </a:rPr>
              <a:t>(</a:t>
            </a:r>
            <a:r>
              <a:rPr lang="ru-RU" altLang="ru-RU" sz="2000" b="1" dirty="0">
                <a:solidFill>
                  <a:srgbClr val="003E85"/>
                </a:solidFill>
              </a:rPr>
              <a:t>383)</a:t>
            </a:r>
            <a:r>
              <a:rPr lang="ru-RU" altLang="ru-RU" sz="2000" dirty="0">
                <a:solidFill>
                  <a:srgbClr val="003E85"/>
                </a:solidFill>
              </a:rPr>
              <a:t> </a:t>
            </a:r>
            <a:r>
              <a:rPr lang="ru-RU" altLang="ru-RU" sz="2000" b="1" dirty="0" smtClean="0">
                <a:solidFill>
                  <a:srgbClr val="003E85"/>
                </a:solidFill>
              </a:rPr>
              <a:t>269-83-80, </a:t>
            </a:r>
            <a:r>
              <a:rPr lang="en-US" altLang="ru-RU" sz="2000" b="1" dirty="0" err="1" smtClean="0">
                <a:solidFill>
                  <a:srgbClr val="003E85"/>
                </a:solidFill>
              </a:rPr>
              <a:t>s.arifullina</a:t>
            </a:r>
            <a:r>
              <a:rPr lang="ru-RU" altLang="ru-RU" sz="2000" b="1" dirty="0" smtClean="0">
                <a:solidFill>
                  <a:srgbClr val="003E85"/>
                </a:solidFill>
              </a:rPr>
              <a:t>@sibsutis.ru</a:t>
            </a:r>
          </a:p>
          <a:p>
            <a:pPr eaLnBrk="1" hangingPunct="1">
              <a:spcBef>
                <a:spcPct val="0"/>
              </a:spcBef>
              <a:buNone/>
            </a:pPr>
            <a:endParaRPr lang="ru-RU" altLang="ru-RU" sz="2000" b="1" dirty="0">
              <a:solidFill>
                <a:srgbClr val="003E85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Новосибирск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latin typeface="AvantGardeGothic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19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186830" y="1052736"/>
            <a:ext cx="6913562" cy="361255"/>
          </a:xfrm>
        </p:spPr>
        <p:txBody>
          <a:bodyPr/>
          <a:lstStyle/>
          <a:p>
            <a:r>
              <a:rPr lang="ru-RU" dirty="0">
                <a:solidFill>
                  <a:srgbClr val="003E85"/>
                </a:solidFill>
              </a:rPr>
              <a:t>Оптимальная </a:t>
            </a:r>
            <a:r>
              <a:rPr lang="ru-RU" dirty="0" smtClean="0">
                <a:solidFill>
                  <a:srgbClr val="003E85"/>
                </a:solidFill>
              </a:rPr>
              <a:t>концепция построения ИС для </a:t>
            </a:r>
            <a:r>
              <a:rPr lang="ru-RU" dirty="0">
                <a:solidFill>
                  <a:srgbClr val="003E85"/>
                </a:solidFill>
              </a:rPr>
              <a:t>СибГУТИ – </a:t>
            </a:r>
            <a:r>
              <a:rPr lang="ru-RU" sz="2400" dirty="0">
                <a:solidFill>
                  <a:srgbClr val="003E85"/>
                </a:solidFill>
              </a:rPr>
              <a:t/>
            </a:r>
            <a:br>
              <a:rPr lang="ru-RU" sz="2400" dirty="0">
                <a:solidFill>
                  <a:srgbClr val="003E85"/>
                </a:solidFill>
              </a:rPr>
            </a:br>
            <a:r>
              <a:rPr lang="ru-RU" dirty="0">
                <a:solidFill>
                  <a:srgbClr val="003E85"/>
                </a:solidFill>
              </a:rPr>
              <a:t>«Интегрированная </a:t>
            </a:r>
            <a:r>
              <a:rPr lang="ru-RU" dirty="0" err="1">
                <a:solidFill>
                  <a:srgbClr val="003E85"/>
                </a:solidFill>
              </a:rPr>
              <a:t>одноплатформенная</a:t>
            </a:r>
            <a:r>
              <a:rPr lang="ru-RU" dirty="0">
                <a:solidFill>
                  <a:srgbClr val="003E85"/>
                </a:solidFill>
              </a:rPr>
              <a:t> система» на базе типовых конфигураций </a:t>
            </a:r>
            <a:r>
              <a:rPr lang="ru-RU" dirty="0" smtClean="0">
                <a:solidFill>
                  <a:srgbClr val="003E85"/>
                </a:solidFill>
              </a:rPr>
              <a:t>1С</a:t>
            </a:r>
            <a:endParaRPr lang="ru-RU" dirty="0">
              <a:solidFill>
                <a:srgbClr val="003E85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6830" y="1425019"/>
            <a:ext cx="7776864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latin typeface="+mj-lt"/>
              </a:rPr>
              <a:t>Аргументы ЗА:</a:t>
            </a:r>
            <a:endParaRPr lang="ru-RU" b="1" dirty="0"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latin typeface="+mj-lt"/>
              </a:rPr>
              <a:t>Максимальное </a:t>
            </a:r>
            <a:r>
              <a:rPr lang="ru-RU" b="1" dirty="0">
                <a:latin typeface="+mj-lt"/>
              </a:rPr>
              <a:t>распространение в </a:t>
            </a:r>
            <a:r>
              <a:rPr lang="ru-RU" b="1" dirty="0" err="1">
                <a:latin typeface="+mj-lt"/>
              </a:rPr>
              <a:t>СибГУТИ</a:t>
            </a:r>
            <a:r>
              <a:rPr lang="ru-RU" b="1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имело </a:t>
            </a:r>
            <a:r>
              <a:rPr lang="ru-RU" dirty="0">
                <a:latin typeface="+mj-lt"/>
              </a:rPr>
              <a:t>ПО на платформе </a:t>
            </a:r>
            <a:r>
              <a:rPr lang="ru-RU" dirty="0" smtClean="0">
                <a:latin typeface="+mj-lt"/>
              </a:rPr>
              <a:t>1С</a:t>
            </a:r>
            <a:endParaRPr lang="ru-RU" dirty="0"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558D11"/>
                </a:solidFill>
                <a:latin typeface="+mj-lt"/>
              </a:rPr>
              <a:t>Ценовая политика 1С: </a:t>
            </a:r>
            <a:r>
              <a:rPr lang="ru-RU" dirty="0" err="1">
                <a:latin typeface="+mj-lt"/>
              </a:rPr>
              <a:t>бюджетно</a:t>
            </a:r>
            <a:r>
              <a:rPr lang="ru-RU" dirty="0">
                <a:latin typeface="+mj-lt"/>
              </a:rPr>
              <a:t>, </a:t>
            </a:r>
            <a:r>
              <a:rPr lang="ru-RU" dirty="0" smtClean="0">
                <a:latin typeface="+mj-lt"/>
              </a:rPr>
              <a:t>поэтапно, особые </a:t>
            </a:r>
            <a:r>
              <a:rPr lang="ru-RU" dirty="0">
                <a:latin typeface="+mj-lt"/>
              </a:rPr>
              <a:t>условия </a:t>
            </a:r>
            <a:r>
              <a:rPr lang="ru-RU" dirty="0" smtClean="0">
                <a:latin typeface="+mj-lt"/>
              </a:rPr>
              <a:t>для ОО </a:t>
            </a:r>
            <a:endParaRPr lang="ru-RU" dirty="0"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+mj-lt"/>
              </a:rPr>
              <a:t>Лицензионная </a:t>
            </a:r>
            <a:r>
              <a:rPr lang="ru-RU" b="1" dirty="0">
                <a:latin typeface="+mj-lt"/>
              </a:rPr>
              <a:t>политика 1С: </a:t>
            </a:r>
            <a:r>
              <a:rPr lang="ru-RU" dirty="0">
                <a:latin typeface="+mj-lt"/>
              </a:rPr>
              <a:t>р</a:t>
            </a:r>
            <a:r>
              <a:rPr lang="ru-RU" altLang="ru-RU" dirty="0">
                <a:latin typeface="+mj-lt"/>
              </a:rPr>
              <a:t>азовые платежи за лицензии, </a:t>
            </a:r>
            <a:r>
              <a:rPr lang="ru-RU" dirty="0" smtClean="0">
                <a:latin typeface="+mj-lt"/>
              </a:rPr>
              <a:t>одна </a:t>
            </a:r>
            <a:r>
              <a:rPr lang="ru-RU" dirty="0">
                <a:latin typeface="+mj-lt"/>
              </a:rPr>
              <a:t>клиентская лицензия дает доступ ко всем </a:t>
            </a:r>
            <a:r>
              <a:rPr lang="ru-RU" dirty="0" smtClean="0">
                <a:latin typeface="+mj-lt"/>
              </a:rPr>
              <a:t>конфигурациям</a:t>
            </a:r>
            <a:endParaRPr lang="ru-RU" dirty="0"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+mj-lt"/>
              </a:rPr>
              <a:t>Открытый код, распространенная </a:t>
            </a:r>
            <a:r>
              <a:rPr lang="ru-RU" b="1" dirty="0">
                <a:latin typeface="+mj-lt"/>
              </a:rPr>
              <a:t>платформа:</a:t>
            </a:r>
            <a:r>
              <a:rPr lang="ru-RU" dirty="0">
                <a:latin typeface="+mj-lt"/>
              </a:rPr>
              <a:t> </a:t>
            </a:r>
            <a:r>
              <a:rPr lang="ru-RU" dirty="0" smtClean="0">
                <a:latin typeface="+mj-lt"/>
              </a:rPr>
              <a:t>позволяют </a:t>
            </a:r>
            <a:r>
              <a:rPr lang="ru-RU" dirty="0">
                <a:latin typeface="+mj-lt"/>
              </a:rPr>
              <a:t>любому 1С-разработчику </a:t>
            </a:r>
            <a:r>
              <a:rPr lang="ru-RU" dirty="0" smtClean="0">
                <a:latin typeface="+mj-lt"/>
              </a:rPr>
              <a:t>создавать </a:t>
            </a:r>
            <a:r>
              <a:rPr lang="ru-RU" dirty="0">
                <a:latin typeface="+mj-lt"/>
              </a:rPr>
              <a:t>пользовательские отчеты и </a:t>
            </a:r>
            <a:r>
              <a:rPr lang="ru-RU" dirty="0" smtClean="0">
                <a:latin typeface="+mj-lt"/>
              </a:rPr>
              <a:t>любые доработки</a:t>
            </a:r>
            <a:endParaRPr lang="ru-RU" dirty="0">
              <a:latin typeface="+mj-lt"/>
            </a:endParaRPr>
          </a:p>
          <a:p>
            <a:pPr marL="3429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latin typeface="+mj-lt"/>
              </a:rPr>
              <a:t>Сертификат </a:t>
            </a:r>
            <a:r>
              <a:rPr lang="ru-RU" b="1" dirty="0" smtClean="0">
                <a:latin typeface="+mj-lt"/>
              </a:rPr>
              <a:t>ФСТЭК </a:t>
            </a:r>
            <a:r>
              <a:rPr lang="ru-RU" dirty="0" smtClean="0">
                <a:latin typeface="+mj-lt"/>
              </a:rPr>
              <a:t>– встроенные СЗИ НСД</a:t>
            </a:r>
            <a:endParaRPr lang="ru-RU" dirty="0"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dirty="0" smtClean="0">
                <a:latin typeface="+mj-lt"/>
              </a:rPr>
              <a:t>Информационно-технологическое сопровождение (</a:t>
            </a:r>
            <a:r>
              <a:rPr lang="ru-RU" altLang="ru-RU" b="1" dirty="0" smtClean="0">
                <a:latin typeface="+mj-lt"/>
              </a:rPr>
              <a:t>ИТС</a:t>
            </a:r>
            <a:r>
              <a:rPr lang="ru-RU" altLang="ru-RU" dirty="0" smtClean="0">
                <a:latin typeface="+mj-lt"/>
              </a:rPr>
              <a:t>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+mj-lt"/>
              </a:rPr>
              <a:t>Оперативная </a:t>
            </a:r>
            <a:r>
              <a:rPr lang="ru-RU" b="1" dirty="0">
                <a:latin typeface="+mj-lt"/>
              </a:rPr>
              <a:t>реакция на изменения нормативной базы </a:t>
            </a:r>
            <a:r>
              <a:rPr lang="ru-RU" dirty="0">
                <a:latin typeface="+mj-lt"/>
              </a:rPr>
              <a:t>(Порядок Приема, ФИС ГИА и приема, ФРДО, ФГОС 3+, отчеты ГЗГУ, ВПО,…)</a:t>
            </a:r>
          </a:p>
          <a:p>
            <a:pPr marL="3429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b="1" dirty="0" smtClean="0">
                <a:latin typeface="+mj-lt"/>
              </a:rPr>
              <a:t>Отечественное </a:t>
            </a:r>
            <a:r>
              <a:rPr lang="ru-RU" altLang="ru-RU" b="1" dirty="0">
                <a:latin typeface="+mj-lt"/>
              </a:rPr>
              <a:t>программное обеспечение </a:t>
            </a:r>
            <a:r>
              <a:rPr lang="ru-RU" altLang="ru-RU" dirty="0">
                <a:latin typeface="+mj-lt"/>
              </a:rPr>
              <a:t>(</a:t>
            </a:r>
            <a:r>
              <a:rPr lang="ru-RU" altLang="ru-RU" b="1" dirty="0" err="1">
                <a:solidFill>
                  <a:srgbClr val="FF0000"/>
                </a:solidFill>
                <a:latin typeface="+mj-lt"/>
              </a:rPr>
              <a:t>импортозамещение</a:t>
            </a:r>
            <a:r>
              <a:rPr lang="ru-RU" altLang="ru-RU" dirty="0">
                <a:latin typeface="+mj-lt"/>
              </a:rPr>
              <a:t>)</a:t>
            </a:r>
            <a:endParaRPr lang="ru-RU" dirty="0">
              <a:latin typeface="+mj-lt"/>
            </a:endParaRPr>
          </a:p>
          <a:p>
            <a:pPr marL="3429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latin typeface="+mj-lt"/>
              </a:rPr>
              <a:t>Широкий выбор отраслевых решений</a:t>
            </a:r>
            <a:r>
              <a:rPr lang="ru-RU" dirty="0">
                <a:latin typeface="+mj-lt"/>
              </a:rPr>
              <a:t>, поддерживаемых централизовано через фирму </a:t>
            </a:r>
            <a:r>
              <a:rPr lang="ru-RU" dirty="0" smtClean="0">
                <a:latin typeface="+mj-lt"/>
              </a:rPr>
              <a:t>1С</a:t>
            </a:r>
          </a:p>
          <a:p>
            <a:pPr marL="3429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b="1" dirty="0"/>
              <a:t>Широкие интеграционные возможности</a:t>
            </a:r>
          </a:p>
          <a:p>
            <a:pPr marL="3429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dirty="0">
              <a:latin typeface="+mj-lt"/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endParaRPr lang="ru-RU" sz="16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1600" b="1" dirty="0"/>
          </a:p>
          <a:p>
            <a:endParaRPr lang="ru-RU" sz="2400" dirty="0">
              <a:latin typeface="+mn-lt"/>
            </a:endParaRPr>
          </a:p>
          <a:p>
            <a:endParaRPr lang="ru-RU" sz="24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endParaRPr lang="ru-RU" sz="2400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endParaRPr lang="ru-RU" sz="2000" dirty="0">
              <a:latin typeface="+mj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C335D-C664-487D-8FD2-321A8794BFC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4540" t="24401"/>
          <a:stretch/>
        </p:blipFill>
        <p:spPr>
          <a:xfrm>
            <a:off x="6161907" y="1124744"/>
            <a:ext cx="2801787" cy="62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5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313" y="-171400"/>
            <a:ext cx="9521313" cy="7140985"/>
          </a:xfrm>
          <a:prstGeom prst="rect">
            <a:avLst/>
          </a:prstGeom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48943" y="885993"/>
            <a:ext cx="4608512" cy="4271199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4000" dirty="0" smtClean="0">
                <a:solidFill>
                  <a:srgbClr val="003E85"/>
                </a:solidFill>
              </a:rPr>
              <a:t/>
            </a:r>
            <a:br>
              <a:rPr lang="ru-RU" altLang="ru-RU" sz="4000" dirty="0" smtClean="0">
                <a:solidFill>
                  <a:srgbClr val="003E85"/>
                </a:solidFill>
              </a:rPr>
            </a:br>
            <a:r>
              <a:rPr lang="ru-RU" altLang="ru-RU" sz="4000" dirty="0">
                <a:solidFill>
                  <a:srgbClr val="003E85"/>
                </a:solidFill>
              </a:rPr>
              <a:t/>
            </a:r>
            <a:br>
              <a:rPr lang="ru-RU" altLang="ru-RU" sz="4000" dirty="0">
                <a:solidFill>
                  <a:srgbClr val="003E85"/>
                </a:solidFill>
              </a:rPr>
            </a:br>
            <a:r>
              <a:rPr lang="ru-RU" altLang="ru-RU" sz="4000" dirty="0" smtClean="0">
                <a:solidFill>
                  <a:srgbClr val="003E85"/>
                </a:solidFill>
              </a:rPr>
              <a:t/>
            </a:r>
            <a:br>
              <a:rPr lang="ru-RU" altLang="ru-RU" sz="4000" dirty="0" smtClean="0">
                <a:solidFill>
                  <a:srgbClr val="003E85"/>
                </a:solidFill>
              </a:rPr>
            </a:br>
            <a:r>
              <a:rPr lang="ru-RU" altLang="ru-RU" sz="4000" dirty="0">
                <a:solidFill>
                  <a:srgbClr val="003E85"/>
                </a:solidFill>
              </a:rPr>
              <a:t/>
            </a:r>
            <a:br>
              <a:rPr lang="ru-RU" altLang="ru-RU" sz="4000" dirty="0">
                <a:solidFill>
                  <a:srgbClr val="003E85"/>
                </a:solidFill>
              </a:rPr>
            </a:br>
            <a:r>
              <a:rPr lang="ru-RU" altLang="ru-RU" sz="3600" dirty="0" smtClean="0">
                <a:solidFill>
                  <a:srgbClr val="003E85"/>
                </a:solidFill>
              </a:rPr>
              <a:t>ПОСТРОЕНИЕ ИНФОРМАЦИОННОЙ СИСТЕМЫ ВУЗА НА БАЗЕ ПЛАТФОРМЫ 1С</a:t>
            </a:r>
            <a:r>
              <a:rPr lang="ru-RU" altLang="ru-RU" sz="4000" dirty="0" smtClean="0">
                <a:solidFill>
                  <a:srgbClr val="003E85"/>
                </a:solidFill>
              </a:rPr>
              <a:t/>
            </a:r>
            <a:br>
              <a:rPr lang="ru-RU" altLang="ru-RU" sz="4000" dirty="0" smtClean="0">
                <a:solidFill>
                  <a:srgbClr val="003E85"/>
                </a:solidFill>
              </a:rPr>
            </a:br>
            <a:r>
              <a:rPr lang="ru-RU" altLang="ru-RU" sz="3600" dirty="0" smtClean="0">
                <a:solidFill>
                  <a:srgbClr val="003E85"/>
                </a:solidFill>
              </a:rPr>
              <a:t/>
            </a:r>
            <a:br>
              <a:rPr lang="ru-RU" altLang="ru-RU" sz="3600" dirty="0" smtClean="0">
                <a:solidFill>
                  <a:srgbClr val="003E85"/>
                </a:solidFill>
              </a:rPr>
            </a:br>
            <a:r>
              <a:rPr lang="ru-RU" altLang="ru-RU" sz="3600" dirty="0">
                <a:solidFill>
                  <a:srgbClr val="003E85"/>
                </a:solidFill>
              </a:rPr>
              <a:t/>
            </a:r>
            <a:br>
              <a:rPr lang="ru-RU" altLang="ru-RU" sz="3600" dirty="0">
                <a:solidFill>
                  <a:srgbClr val="003E85"/>
                </a:solidFill>
              </a:rPr>
            </a:br>
            <a:endParaRPr lang="ru-RU" altLang="ru-RU" sz="3600" dirty="0" smtClean="0">
              <a:solidFill>
                <a:srgbClr val="003E85"/>
              </a:solidFill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C335D-C664-487D-8FD2-321A8794BFC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3082" name="Picture 10" descr="https://sibsutis.ru/local/lib/img/eios/asu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880" y="3717032"/>
            <a:ext cx="776329" cy="46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ibsutis.ru/local/lib/img/eios/pd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17032"/>
            <a:ext cx="753904" cy="49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sibsutis.ru/local/lib/img/eios/sv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985" y="3682380"/>
            <a:ext cx="701335" cy="53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sibsutis.ru/local/lib/img/eios/site_structur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245" y="3720514"/>
            <a:ext cx="790163" cy="57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sibsutis.ru/local/lib/img/eios/ispop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619" y="3501008"/>
            <a:ext cx="976629" cy="70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https://sibsutis.ru/local/lib/img/eios/sssibguti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4"/>
          <a:stretch/>
        </p:blipFill>
        <p:spPr bwMode="auto">
          <a:xfrm>
            <a:off x="8244408" y="3717032"/>
            <a:ext cx="693697" cy="49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/>
          <a:srcRect l="14540" t="24401"/>
          <a:stretch/>
        </p:blipFill>
        <p:spPr>
          <a:xfrm>
            <a:off x="4355976" y="4365104"/>
            <a:ext cx="4501479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971550" y="331912"/>
            <a:ext cx="7488882" cy="504800"/>
          </a:xfrm>
        </p:spPr>
        <p:txBody>
          <a:bodyPr/>
          <a:lstStyle/>
          <a:p>
            <a:r>
              <a:rPr lang="ru-RU" dirty="0">
                <a:solidFill>
                  <a:srgbClr val="003E85"/>
                </a:solidFill>
              </a:rPr>
              <a:t>Решение </a:t>
            </a:r>
            <a:r>
              <a:rPr lang="ru-RU" dirty="0" smtClean="0">
                <a:solidFill>
                  <a:srgbClr val="003E85"/>
                </a:solidFill>
              </a:rPr>
              <a:t>«1С:УниверситетПРОФ» как основа построения </a:t>
            </a:r>
            <a:br>
              <a:rPr lang="ru-RU" dirty="0" smtClean="0">
                <a:solidFill>
                  <a:srgbClr val="003E85"/>
                </a:solidFill>
              </a:rPr>
            </a:br>
            <a:r>
              <a:rPr lang="ru-RU" dirty="0" smtClean="0">
                <a:solidFill>
                  <a:srgbClr val="003E85"/>
                </a:solidFill>
              </a:rPr>
              <a:t>единого информационного </a:t>
            </a:r>
            <a:r>
              <a:rPr lang="ru-RU" dirty="0">
                <a:solidFill>
                  <a:srgbClr val="003E85"/>
                </a:solidFill>
              </a:rPr>
              <a:t>пространство вуза</a:t>
            </a:r>
            <a:endParaRPr lang="ru-RU" altLang="ru-RU" dirty="0" smtClean="0">
              <a:solidFill>
                <a:srgbClr val="003E85"/>
              </a:solidFill>
              <a:cs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C335D-C664-487D-8FD2-321A8794BFC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" name="Picture 4" descr="C:\Users\Gantz.UNIVERSITY\Desktop\Untitled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1655"/>
          <a:stretch/>
        </p:blipFill>
        <p:spPr bwMode="auto">
          <a:xfrm>
            <a:off x="7812360" y="67484"/>
            <a:ext cx="1331640" cy="88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691680" y="1052736"/>
            <a:ext cx="5829186" cy="5261689"/>
            <a:chOff x="1691680" y="1052736"/>
            <a:chExt cx="5829186" cy="5261689"/>
          </a:xfrm>
        </p:grpSpPr>
        <p:pic>
          <p:nvPicPr>
            <p:cNvPr id="11266" name="Picture 2" descr="&amp;laquo;1С:Университет&amp;raquo; 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1052736"/>
              <a:ext cx="5829186" cy="5261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427984" y="3717032"/>
              <a:ext cx="7200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/>
                <a:t>ПРОФ</a:t>
              </a:r>
              <a:endParaRPr lang="ru-RU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7914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ctrTitle" sz="quarter" idx="4294967295"/>
          </p:nvPr>
        </p:nvSpPr>
        <p:spPr>
          <a:xfrm>
            <a:off x="1043309" y="331565"/>
            <a:ext cx="7777163" cy="865187"/>
          </a:xfrm>
        </p:spPr>
        <p:txBody>
          <a:bodyPr/>
          <a:lstStyle/>
          <a:p>
            <a:pPr algn="l"/>
            <a:r>
              <a:rPr lang="ru-RU" altLang="ru-RU" sz="2000" b="1" dirty="0" smtClean="0">
                <a:solidFill>
                  <a:srgbClr val="003E85"/>
                </a:solidFill>
              </a:rPr>
              <a:t>«1С:УниверситетПРОФ</a:t>
            </a:r>
            <a:r>
              <a:rPr lang="ru-RU" altLang="ru-RU" sz="2000" b="1" dirty="0">
                <a:solidFill>
                  <a:srgbClr val="003E85"/>
                </a:solidFill>
              </a:rPr>
              <a:t>».</a:t>
            </a:r>
            <a:r>
              <a:rPr lang="ru-RU" altLang="ru-RU" sz="2000" b="1" dirty="0" smtClean="0">
                <a:solidFill>
                  <a:srgbClr val="003E85"/>
                </a:solidFill>
              </a:rPr>
              <a:t/>
            </a:r>
            <a:br>
              <a:rPr lang="ru-RU" altLang="ru-RU" sz="2000" b="1" dirty="0" smtClean="0">
                <a:solidFill>
                  <a:srgbClr val="003E85"/>
                </a:solidFill>
              </a:rPr>
            </a:br>
            <a:r>
              <a:rPr lang="ru-RU" altLang="ru-RU" sz="2000" b="1" dirty="0" smtClean="0">
                <a:solidFill>
                  <a:srgbClr val="003E85"/>
                </a:solidFill>
              </a:rPr>
              <a:t>Рекомендуемый </a:t>
            </a:r>
            <a:r>
              <a:rPr lang="ru-RU" altLang="ru-RU" sz="2000" b="1" dirty="0">
                <a:solidFill>
                  <a:srgbClr val="003E85"/>
                </a:solidFill>
              </a:rPr>
              <a:t>порядок внедрения </a:t>
            </a:r>
            <a:r>
              <a:rPr lang="ru-RU" altLang="ru-RU" sz="2000" b="1" dirty="0" smtClean="0">
                <a:solidFill>
                  <a:srgbClr val="003E85"/>
                </a:solidFill>
              </a:rPr>
              <a:t/>
            </a:r>
            <a:br>
              <a:rPr lang="ru-RU" altLang="ru-RU" sz="2000" b="1" dirty="0" smtClean="0">
                <a:solidFill>
                  <a:srgbClr val="003E85"/>
                </a:solidFill>
              </a:rPr>
            </a:br>
            <a:r>
              <a:rPr lang="ru-RU" altLang="ru-RU" sz="2000" b="1" dirty="0" smtClean="0">
                <a:solidFill>
                  <a:srgbClr val="003E85"/>
                </a:solidFill>
              </a:rPr>
              <a:t>функциональных </a:t>
            </a:r>
            <a:r>
              <a:rPr lang="ru-RU" altLang="ru-RU" sz="2000" b="1" dirty="0">
                <a:solidFill>
                  <a:srgbClr val="003E85"/>
                </a:solidFill>
              </a:rPr>
              <a:t>блоков</a:t>
            </a: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38" y="1484784"/>
            <a:ext cx="706327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58442-69FF-4500-9927-ABB7DE4ED5D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5" name="Picture 4" descr="C:\Users\Gantz.UNIVERSITY\Desktop\Untitled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1655"/>
          <a:stretch/>
        </p:blipFill>
        <p:spPr bwMode="auto">
          <a:xfrm>
            <a:off x="7812360" y="67484"/>
            <a:ext cx="1331640" cy="88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11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ctrTitle" sz="quarter" idx="4294967295"/>
          </p:nvPr>
        </p:nvSpPr>
        <p:spPr>
          <a:xfrm>
            <a:off x="1187450" y="115888"/>
            <a:ext cx="7777163" cy="8651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altLang="ru-RU" sz="2800" b="1" dirty="0">
                <a:solidFill>
                  <a:srgbClr val="003E85"/>
                </a:solidFill>
              </a:rPr>
              <a:t>Выбор стратегии внедрения</a:t>
            </a:r>
          </a:p>
        </p:txBody>
      </p:sp>
      <p:sp>
        <p:nvSpPr>
          <p:cNvPr id="73731" name="Rectangle 4"/>
          <p:cNvSpPr>
            <a:spLocks noChangeArrowheads="1"/>
          </p:cNvSpPr>
          <p:nvPr/>
        </p:nvSpPr>
        <p:spPr bwMode="auto">
          <a:xfrm>
            <a:off x="1196007" y="980728"/>
            <a:ext cx="7624465" cy="410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b="1" dirty="0">
                <a:solidFill>
                  <a:schemeClr val="tx1"/>
                </a:solidFill>
                <a:latin typeface="+mj-lt"/>
              </a:rPr>
              <a:t>Варианты стратегий внедрения: </a:t>
            </a:r>
          </a:p>
          <a:p>
            <a:pPr marL="342900" lvl="1" indent="-342900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sz="1800" b="1" dirty="0">
                <a:solidFill>
                  <a:schemeClr val="tx1"/>
                </a:solidFill>
                <a:latin typeface="+mj-lt"/>
              </a:rPr>
              <a:t>Основной объем работы выполняют специалисты фирмы-партнера «1С»  </a:t>
            </a:r>
            <a:r>
              <a:rPr lang="ru-RU" altLang="ru-RU" sz="1800" dirty="0">
                <a:solidFill>
                  <a:schemeClr val="tx1"/>
                </a:solidFill>
                <a:latin typeface="+mj-lt"/>
              </a:rPr>
              <a:t>- минимальные сроки, максимальная </a:t>
            </a:r>
            <a:r>
              <a:rPr lang="ru-RU" altLang="ru-RU" sz="1800" dirty="0" smtClean="0">
                <a:solidFill>
                  <a:schemeClr val="tx1"/>
                </a:solidFill>
                <a:latin typeface="+mj-lt"/>
              </a:rPr>
              <a:t>стоимость</a:t>
            </a:r>
          </a:p>
          <a:p>
            <a:pPr marL="342900" lvl="1" indent="-342900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sz="2400" b="1" dirty="0" smtClean="0">
                <a:solidFill>
                  <a:srgbClr val="FF0000"/>
                </a:solidFill>
                <a:latin typeface="+mj-lt"/>
              </a:rPr>
              <a:t>ВЕСЬ объем </a:t>
            </a:r>
            <a:r>
              <a:rPr lang="ru-RU" altLang="ru-RU" sz="2400" b="1" dirty="0">
                <a:solidFill>
                  <a:srgbClr val="FF0000"/>
                </a:solidFill>
                <a:latin typeface="+mj-lt"/>
              </a:rPr>
              <a:t>работы выполняют специалисты вуза</a:t>
            </a:r>
            <a:r>
              <a:rPr lang="ru-RU" altLang="ru-RU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altLang="ru-RU" sz="2400" dirty="0" smtClean="0">
                <a:solidFill>
                  <a:schemeClr val="tx1"/>
                </a:solidFill>
                <a:latin typeface="+mj-lt"/>
              </a:rPr>
              <a:t>–</a:t>
            </a:r>
            <a:br>
              <a:rPr lang="ru-RU" altLang="ru-RU" sz="2400" dirty="0" smtClean="0">
                <a:solidFill>
                  <a:schemeClr val="tx1"/>
                </a:solidFill>
                <a:latin typeface="+mj-lt"/>
              </a:rPr>
            </a:br>
            <a:r>
              <a:rPr lang="ru-RU" altLang="ru-RU" sz="2400" dirty="0" smtClean="0">
                <a:solidFill>
                  <a:schemeClr val="tx1"/>
                </a:solidFill>
                <a:latin typeface="+mj-lt"/>
              </a:rPr>
              <a:t>максимальные </a:t>
            </a:r>
            <a:r>
              <a:rPr lang="ru-RU" altLang="ru-RU" sz="2400" dirty="0">
                <a:solidFill>
                  <a:schemeClr val="tx1"/>
                </a:solidFill>
                <a:latin typeface="+mj-lt"/>
              </a:rPr>
              <a:t>сроки, </a:t>
            </a:r>
            <a:r>
              <a:rPr lang="ru-RU" altLang="ru-RU" sz="2400" dirty="0">
                <a:solidFill>
                  <a:srgbClr val="FF0000"/>
                </a:solidFill>
                <a:latin typeface="+mj-lt"/>
              </a:rPr>
              <a:t>минимальная </a:t>
            </a:r>
            <a:r>
              <a:rPr lang="ru-RU" altLang="ru-RU" sz="2400" dirty="0" smtClean="0">
                <a:solidFill>
                  <a:srgbClr val="FF0000"/>
                </a:solidFill>
                <a:latin typeface="+mj-lt"/>
              </a:rPr>
              <a:t>стоимость</a:t>
            </a:r>
            <a:endParaRPr lang="ru-RU" altLang="ru-RU" sz="2400" dirty="0">
              <a:solidFill>
                <a:srgbClr val="FF0000"/>
              </a:solidFill>
              <a:latin typeface="+mj-lt"/>
            </a:endParaRPr>
          </a:p>
          <a:p>
            <a:pPr marL="342900" lvl="1" indent="-342900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sz="1800" b="1" dirty="0">
                <a:solidFill>
                  <a:schemeClr val="tx1"/>
                </a:solidFill>
                <a:latin typeface="+mj-lt"/>
              </a:rPr>
              <a:t>Весь объем работы, в примерно равном соотношении выполняют специалисты вуза специалисты фирмы-партнера «1С» </a:t>
            </a:r>
            <a:r>
              <a:rPr lang="ru-RU" altLang="ru-RU" sz="1800" dirty="0">
                <a:solidFill>
                  <a:schemeClr val="tx1"/>
                </a:solidFill>
                <a:latin typeface="+mj-lt"/>
              </a:rPr>
              <a:t>- часто оптимальные сроки, оптимальная </a:t>
            </a:r>
            <a:r>
              <a:rPr lang="ru-RU" altLang="ru-RU" sz="1800" dirty="0" smtClean="0">
                <a:solidFill>
                  <a:schemeClr val="tx1"/>
                </a:solidFill>
                <a:latin typeface="+mj-lt"/>
              </a:rPr>
              <a:t>стоимость</a:t>
            </a:r>
            <a:endParaRPr lang="ru-RU" altLang="ru-RU" sz="1800" dirty="0">
              <a:solidFill>
                <a:schemeClr val="tx1"/>
              </a:solidFill>
              <a:latin typeface="+mj-lt"/>
            </a:endParaRPr>
          </a:p>
          <a:p>
            <a:pPr lvl="1" algn="just" eaLnBrk="1" hangingPunct="1"/>
            <a:endParaRPr lang="ru-RU" altLang="ru-RU" sz="1800" dirty="0">
              <a:solidFill>
                <a:schemeClr val="tx1"/>
              </a:solidFill>
            </a:endParaRPr>
          </a:p>
          <a:p>
            <a:pPr lvl="1" algn="just" eaLnBrk="1" hangingPunct="1"/>
            <a:endParaRPr lang="ru-RU" altLang="ru-RU" sz="1800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58442-69FF-4500-9927-ABB7DE4ED5D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8" name="Picture 6" descr="http://itreviewer.ru/wp-content/uploads/2015/01/minkomsvyasi-750x3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7" b="30480"/>
          <a:stretch/>
        </p:blipFill>
        <p:spPr bwMode="auto">
          <a:xfrm>
            <a:off x="3541758" y="4221088"/>
            <a:ext cx="3868406" cy="87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rossvyaz.ru/i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430" y="5159996"/>
            <a:ext cx="3499866" cy="93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84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28499</TotalTime>
  <Words>1502</Words>
  <Application>Microsoft Office PowerPoint</Application>
  <PresentationFormat>Экран (4:3)</PresentationFormat>
  <Paragraphs>364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0" baseType="lpstr">
      <vt:lpstr>Arial</vt:lpstr>
      <vt:lpstr>AvantGardeGothicCTT</vt:lpstr>
      <vt:lpstr>Calibri</vt:lpstr>
      <vt:lpstr>Tahoma</vt:lpstr>
      <vt:lpstr>Wingdings</vt:lpstr>
      <vt:lpstr>Тема Office</vt:lpstr>
      <vt:lpstr>Презентация PowerPoint</vt:lpstr>
      <vt:lpstr>КОНЦЕПЦИЯ АВТОМАТИЗАЦИИ СИБГУТИ </vt:lpstr>
      <vt:lpstr>Задача автоматизации деятельности образовательной организации</vt:lpstr>
      <vt:lpstr>Варианты концепции построения автоматизированной информационной системы</vt:lpstr>
      <vt:lpstr>Оптимальная концепция построения ИС для СибГУТИ –  «Интегрированная одноплатформенная система» на базе типовых конфигураций 1С</vt:lpstr>
      <vt:lpstr>    ПОСТРОЕНИЕ ИНФОРМАЦИОННОЙ СИСТЕМЫ ВУЗА НА БАЗЕ ПЛАТФОРМЫ 1С   </vt:lpstr>
      <vt:lpstr>Решение «1С:УниверситетПРОФ» как основа построения  единого информационного пространство вуза</vt:lpstr>
      <vt:lpstr>«1С:УниверситетПРОФ». Рекомендуемый порядок внедрения  функциональных блоков</vt:lpstr>
      <vt:lpstr>Выбор стратегии внедрения</vt:lpstr>
      <vt:lpstr>Работы по внедрению своими силами</vt:lpstr>
      <vt:lpstr>Схема взаимодействия ИС и ИП СибГУТИ</vt:lpstr>
      <vt:lpstr>Состав ЭИОС СибГУТИ</vt:lpstr>
      <vt:lpstr>Состав ЭИОС СибГУТИ</vt:lpstr>
      <vt:lpstr>Доработки для построения ЭИОС,  исполнения требований ФГОС, ПП 582</vt:lpstr>
      <vt:lpstr>Подготовка ИС к аккредитации</vt:lpstr>
      <vt:lpstr>Доработки для построения ЭИОС</vt:lpstr>
      <vt:lpstr>Подготовка ИС к аккредитации</vt:lpstr>
      <vt:lpstr>Автоматизация расчета общесистемных показателей ФГОС </vt:lpstr>
      <vt:lpstr>Справка о кадровом обеспечении (КО ООП)</vt:lpstr>
      <vt:lpstr>Справка о кадровом обеспечении (КО ООП*)</vt:lpstr>
      <vt:lpstr>Справка о работниках из числа руководителей и работников организаций, деятельность которых связана с направленностью (профилем) реализуемой программы ВО (НПР-практики)</vt:lpstr>
      <vt:lpstr>Доработки для построения ЭИОС,  исполнения ПП 582</vt:lpstr>
      <vt:lpstr> Официальный сайт (портал) СибГУТИ</vt:lpstr>
      <vt:lpstr>Личный кабинет / Страница студента</vt:lpstr>
      <vt:lpstr>Личный кабинет / Страница студента</vt:lpstr>
      <vt:lpstr>ЭИОС СибГУТИ. Информационная система  поддержки образовательного процесса</vt:lpstr>
      <vt:lpstr>Личный кабинет/страница преподавателя</vt:lpstr>
      <vt:lpstr> Исполнение требований  Постановления Правительства РФ от 10 июля 2013 г. № 582</vt:lpstr>
      <vt:lpstr> Исполнение требований  Постановления Правительства РФ от 10 июля 2013 г. № 582</vt:lpstr>
      <vt:lpstr>Реализация интеграции на стороне 1С</vt:lpstr>
      <vt:lpstr>    ОПЫТ  ПРОХОЖДЕНИЯ ПРОВЕРОК ИС   </vt:lpstr>
      <vt:lpstr>Проверки информационных систем образовательной организации</vt:lpstr>
      <vt:lpstr>Проверки ИС Роскомнадзора</vt:lpstr>
      <vt:lpstr>Проверки ИС Роскомнадзора</vt:lpstr>
      <vt:lpstr>Проверки ИС Роскомнадзора</vt:lpstr>
      <vt:lpstr>Проверки ИС Роскомнадзора</vt:lpstr>
      <vt:lpstr>Проверки ИС ФСТЭК</vt:lpstr>
      <vt:lpstr>Схема подключения ИСПДн к ГИС</vt:lpstr>
      <vt:lpstr>Проверки ИС ФСБ</vt:lpstr>
      <vt:lpstr>Проверки ИС Рособрнадзора</vt:lpstr>
      <vt:lpstr>Проверки ИС Рособрнадзора, Росаккредагентства</vt:lpstr>
      <vt:lpstr>Проверка ИС при аккредитации</vt:lpstr>
      <vt:lpstr>Результаты использование платформы 1С как основы построения ИС вуза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Leon</dc:creator>
  <cp:lastModifiedBy>Арифуллина Светлана Борисовна</cp:lastModifiedBy>
  <cp:revision>2519</cp:revision>
  <cp:lastPrinted>2014-09-10T14:02:29Z</cp:lastPrinted>
  <dcterms:modified xsi:type="dcterms:W3CDTF">2019-01-25T10:14:39Z</dcterms:modified>
</cp:coreProperties>
</file>